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450" r:id="rId2"/>
    <p:sldId id="612" r:id="rId3"/>
    <p:sldId id="667" r:id="rId4"/>
    <p:sldId id="644" r:id="rId5"/>
    <p:sldId id="670" r:id="rId6"/>
    <p:sldId id="646" r:id="rId7"/>
    <p:sldId id="647" r:id="rId8"/>
    <p:sldId id="648" r:id="rId9"/>
    <p:sldId id="652" r:id="rId10"/>
    <p:sldId id="653" r:id="rId11"/>
    <p:sldId id="654" r:id="rId12"/>
    <p:sldId id="650" r:id="rId13"/>
    <p:sldId id="660" r:id="rId14"/>
    <p:sldId id="671" r:id="rId15"/>
    <p:sldId id="661" r:id="rId16"/>
    <p:sldId id="625" r:id="rId17"/>
    <p:sldId id="663" r:id="rId18"/>
    <p:sldId id="662" r:id="rId19"/>
    <p:sldId id="668" r:id="rId20"/>
    <p:sldId id="623" r:id="rId21"/>
    <p:sldId id="681" r:id="rId22"/>
    <p:sldId id="672" r:id="rId23"/>
    <p:sldId id="624" r:id="rId24"/>
    <p:sldId id="617" r:id="rId25"/>
    <p:sldId id="673" r:id="rId26"/>
    <p:sldId id="669" r:id="rId27"/>
    <p:sldId id="626" r:id="rId28"/>
    <p:sldId id="627" r:id="rId29"/>
    <p:sldId id="675" r:id="rId30"/>
    <p:sldId id="676" r:id="rId31"/>
    <p:sldId id="677" r:id="rId32"/>
    <p:sldId id="678" r:id="rId33"/>
    <p:sldId id="682" r:id="rId34"/>
    <p:sldId id="683" r:id="rId35"/>
    <p:sldId id="642" r:id="rId36"/>
    <p:sldId id="633" r:id="rId37"/>
    <p:sldId id="636" r:id="rId38"/>
    <p:sldId id="684" r:id="rId39"/>
    <p:sldId id="638" r:id="rId40"/>
    <p:sldId id="639" r:id="rId41"/>
  </p:sldIdLst>
  <p:sldSz cx="9144000" cy="6858000" type="screen4x3"/>
  <p:notesSz cx="6648450" cy="9850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3" autoAdjust="0"/>
  </p:normalViewPr>
  <p:slideViewPr>
    <p:cSldViewPr>
      <p:cViewPr>
        <p:scale>
          <a:sx n="90" d="100"/>
          <a:sy n="90" d="100"/>
        </p:scale>
        <p:origin x="-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3103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1671" cy="49228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218" y="0"/>
            <a:ext cx="2881671" cy="49228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DF3C25D4-4C15-4747-8B3A-5E8F855FC1FD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56580"/>
            <a:ext cx="2881671" cy="49228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218" y="9356580"/>
            <a:ext cx="2881671" cy="49228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9610CA75-822D-4E59-A9E1-39828AEF1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8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0995" cy="492521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8" y="2"/>
            <a:ext cx="2880995" cy="492521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1021234D-FBAB-4E67-A932-AF0B8B30578C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39775"/>
            <a:ext cx="4921250" cy="3692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78959"/>
            <a:ext cx="5318760" cy="4432696"/>
          </a:xfrm>
          <a:prstGeom prst="rect">
            <a:avLst/>
          </a:prstGeom>
        </p:spPr>
        <p:txBody>
          <a:bodyPr vert="horz" lIns="90315" tIns="45158" rIns="90315" bIns="451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56208"/>
            <a:ext cx="2880995" cy="492521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8" y="9356208"/>
            <a:ext cx="2880995" cy="492521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8E63A4E6-D6A4-45AD-8D3D-2D396A9D5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3A4E6-D6A4-45AD-8D3D-2D396A9D5D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42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E52AE8-BFC5-46EE-9FE1-2E7AE03E2742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22838" cy="36925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035" y="4678463"/>
            <a:ext cx="5316381" cy="4432467"/>
          </a:xfrm>
          <a:noFill/>
          <a:ln/>
        </p:spPr>
        <p:txBody>
          <a:bodyPr wrap="none" lIns="90298" tIns="45149" rIns="90298" bIns="45149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4351" eaLnBrk="0" hangingPunct="0">
              <a:tabLst>
                <a:tab pos="0" algn="l"/>
                <a:tab pos="441456" algn="l"/>
                <a:tab pos="885807" algn="l"/>
                <a:tab pos="1330158" algn="l"/>
                <a:tab pos="1773061" algn="l"/>
                <a:tab pos="2217411" algn="l"/>
                <a:tab pos="2660315" algn="l"/>
                <a:tab pos="3104666" algn="l"/>
                <a:tab pos="3547569" algn="l"/>
                <a:tab pos="3991920" algn="l"/>
                <a:tab pos="4434823" algn="l"/>
                <a:tab pos="4879174" algn="l"/>
                <a:tab pos="5322077" algn="l"/>
                <a:tab pos="5764981" algn="l"/>
                <a:tab pos="6209331" algn="l"/>
                <a:tab pos="6653683" algn="l"/>
                <a:tab pos="7098033" algn="l"/>
                <a:tab pos="7539489" algn="l"/>
                <a:tab pos="7983840" algn="l"/>
                <a:tab pos="8428190" algn="l"/>
                <a:tab pos="8871094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4351" eaLnBrk="0" hangingPunct="0">
              <a:tabLst>
                <a:tab pos="0" algn="l"/>
                <a:tab pos="441456" algn="l"/>
                <a:tab pos="885807" algn="l"/>
                <a:tab pos="1330158" algn="l"/>
                <a:tab pos="1773061" algn="l"/>
                <a:tab pos="2217411" algn="l"/>
                <a:tab pos="2660315" algn="l"/>
                <a:tab pos="3104666" algn="l"/>
                <a:tab pos="3547569" algn="l"/>
                <a:tab pos="3991920" algn="l"/>
                <a:tab pos="4434823" algn="l"/>
                <a:tab pos="4879174" algn="l"/>
                <a:tab pos="5322077" algn="l"/>
                <a:tab pos="5764981" algn="l"/>
                <a:tab pos="6209331" algn="l"/>
                <a:tab pos="6653683" algn="l"/>
                <a:tab pos="7098033" algn="l"/>
                <a:tab pos="7539489" algn="l"/>
                <a:tab pos="7983840" algn="l"/>
                <a:tab pos="8428190" algn="l"/>
                <a:tab pos="8871094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4351" eaLnBrk="0" hangingPunct="0">
              <a:tabLst>
                <a:tab pos="0" algn="l"/>
                <a:tab pos="441456" algn="l"/>
                <a:tab pos="885807" algn="l"/>
                <a:tab pos="1330158" algn="l"/>
                <a:tab pos="1773061" algn="l"/>
                <a:tab pos="2217411" algn="l"/>
                <a:tab pos="2660315" algn="l"/>
                <a:tab pos="3104666" algn="l"/>
                <a:tab pos="3547569" algn="l"/>
                <a:tab pos="3991920" algn="l"/>
                <a:tab pos="4434823" algn="l"/>
                <a:tab pos="4879174" algn="l"/>
                <a:tab pos="5322077" algn="l"/>
                <a:tab pos="5764981" algn="l"/>
                <a:tab pos="6209331" algn="l"/>
                <a:tab pos="6653683" algn="l"/>
                <a:tab pos="7098033" algn="l"/>
                <a:tab pos="7539489" algn="l"/>
                <a:tab pos="7983840" algn="l"/>
                <a:tab pos="8428190" algn="l"/>
                <a:tab pos="8871094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4351" eaLnBrk="0" hangingPunct="0">
              <a:tabLst>
                <a:tab pos="0" algn="l"/>
                <a:tab pos="441456" algn="l"/>
                <a:tab pos="885807" algn="l"/>
                <a:tab pos="1330158" algn="l"/>
                <a:tab pos="1773061" algn="l"/>
                <a:tab pos="2217411" algn="l"/>
                <a:tab pos="2660315" algn="l"/>
                <a:tab pos="3104666" algn="l"/>
                <a:tab pos="3547569" algn="l"/>
                <a:tab pos="3991920" algn="l"/>
                <a:tab pos="4434823" algn="l"/>
                <a:tab pos="4879174" algn="l"/>
                <a:tab pos="5322077" algn="l"/>
                <a:tab pos="5764981" algn="l"/>
                <a:tab pos="6209331" algn="l"/>
                <a:tab pos="6653683" algn="l"/>
                <a:tab pos="7098033" algn="l"/>
                <a:tab pos="7539489" algn="l"/>
                <a:tab pos="7983840" algn="l"/>
                <a:tab pos="8428190" algn="l"/>
                <a:tab pos="8871094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4351" eaLnBrk="0" hangingPunct="0">
              <a:tabLst>
                <a:tab pos="0" algn="l"/>
                <a:tab pos="441456" algn="l"/>
                <a:tab pos="885807" algn="l"/>
                <a:tab pos="1330158" algn="l"/>
                <a:tab pos="1773061" algn="l"/>
                <a:tab pos="2217411" algn="l"/>
                <a:tab pos="2660315" algn="l"/>
                <a:tab pos="3104666" algn="l"/>
                <a:tab pos="3547569" algn="l"/>
                <a:tab pos="3991920" algn="l"/>
                <a:tab pos="4434823" algn="l"/>
                <a:tab pos="4879174" algn="l"/>
                <a:tab pos="5322077" algn="l"/>
                <a:tab pos="5764981" algn="l"/>
                <a:tab pos="6209331" algn="l"/>
                <a:tab pos="6653683" algn="l"/>
                <a:tab pos="7098033" algn="l"/>
                <a:tab pos="7539489" algn="l"/>
                <a:tab pos="7983840" algn="l"/>
                <a:tab pos="8428190" algn="l"/>
                <a:tab pos="8871094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292676" indent="-208425" defTabSz="44435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456" algn="l"/>
                <a:tab pos="885807" algn="l"/>
                <a:tab pos="1330158" algn="l"/>
                <a:tab pos="1773061" algn="l"/>
                <a:tab pos="2217411" algn="l"/>
                <a:tab pos="2660315" algn="l"/>
                <a:tab pos="3104666" algn="l"/>
                <a:tab pos="3547569" algn="l"/>
                <a:tab pos="3991920" algn="l"/>
                <a:tab pos="4434823" algn="l"/>
                <a:tab pos="4879174" algn="l"/>
                <a:tab pos="5322077" algn="l"/>
                <a:tab pos="5764981" algn="l"/>
                <a:tab pos="6209331" algn="l"/>
                <a:tab pos="6653683" algn="l"/>
                <a:tab pos="7098033" algn="l"/>
                <a:tab pos="7539489" algn="l"/>
                <a:tab pos="7983840" algn="l"/>
                <a:tab pos="8428190" algn="l"/>
                <a:tab pos="8871094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09527" indent="-208425" defTabSz="44435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456" algn="l"/>
                <a:tab pos="885807" algn="l"/>
                <a:tab pos="1330158" algn="l"/>
                <a:tab pos="1773061" algn="l"/>
                <a:tab pos="2217411" algn="l"/>
                <a:tab pos="2660315" algn="l"/>
                <a:tab pos="3104666" algn="l"/>
                <a:tab pos="3547569" algn="l"/>
                <a:tab pos="3991920" algn="l"/>
                <a:tab pos="4434823" algn="l"/>
                <a:tab pos="4879174" algn="l"/>
                <a:tab pos="5322077" algn="l"/>
                <a:tab pos="5764981" algn="l"/>
                <a:tab pos="6209331" algn="l"/>
                <a:tab pos="6653683" algn="l"/>
                <a:tab pos="7098033" algn="l"/>
                <a:tab pos="7539489" algn="l"/>
                <a:tab pos="7983840" algn="l"/>
                <a:tab pos="8428190" algn="l"/>
                <a:tab pos="8871094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26377" indent="-208425" defTabSz="44435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456" algn="l"/>
                <a:tab pos="885807" algn="l"/>
                <a:tab pos="1330158" algn="l"/>
                <a:tab pos="1773061" algn="l"/>
                <a:tab pos="2217411" algn="l"/>
                <a:tab pos="2660315" algn="l"/>
                <a:tab pos="3104666" algn="l"/>
                <a:tab pos="3547569" algn="l"/>
                <a:tab pos="3991920" algn="l"/>
                <a:tab pos="4434823" algn="l"/>
                <a:tab pos="4879174" algn="l"/>
                <a:tab pos="5322077" algn="l"/>
                <a:tab pos="5764981" algn="l"/>
                <a:tab pos="6209331" algn="l"/>
                <a:tab pos="6653683" algn="l"/>
                <a:tab pos="7098033" algn="l"/>
                <a:tab pos="7539489" algn="l"/>
                <a:tab pos="7983840" algn="l"/>
                <a:tab pos="8428190" algn="l"/>
                <a:tab pos="8871094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43227" indent="-208425" defTabSz="44435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456" algn="l"/>
                <a:tab pos="885807" algn="l"/>
                <a:tab pos="1330158" algn="l"/>
                <a:tab pos="1773061" algn="l"/>
                <a:tab pos="2217411" algn="l"/>
                <a:tab pos="2660315" algn="l"/>
                <a:tab pos="3104666" algn="l"/>
                <a:tab pos="3547569" algn="l"/>
                <a:tab pos="3991920" algn="l"/>
                <a:tab pos="4434823" algn="l"/>
                <a:tab pos="4879174" algn="l"/>
                <a:tab pos="5322077" algn="l"/>
                <a:tab pos="5764981" algn="l"/>
                <a:tab pos="6209331" algn="l"/>
                <a:tab pos="6653683" algn="l"/>
                <a:tab pos="7098033" algn="l"/>
                <a:tab pos="7539489" algn="l"/>
                <a:tab pos="7983840" algn="l"/>
                <a:tab pos="8428190" algn="l"/>
                <a:tab pos="8871094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22838" cy="3692525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035" y="4678463"/>
            <a:ext cx="5316381" cy="44324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298" tIns="45149" rIns="90298" bIns="45149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7525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74807-1345-426A-AF26-E98DDD3B3158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F585D-BD73-4424-99E4-F6AFA1CAAE09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38673" indent="-284105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36419" indent="-227284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590987" indent="-227284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45554" indent="-227284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00123" indent="-2272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54689" indent="-2272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09257" indent="-2272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63825" indent="-2272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2A881-BFE7-427A-96EE-E67B90C698F4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38673" indent="-284105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36419" indent="-227284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590987" indent="-227284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45554" indent="-227284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00123" indent="-2272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54689" indent="-2272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09257" indent="-2272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63825" indent="-2272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2A881-BFE7-427A-96EE-E67B90C698F4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565" indent="-2482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ВетИС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обеспечивает единую информационную среду в области ветеринарии, ставя перед собой следующие задачи:</a:t>
            </a:r>
          </a:p>
          <a:p>
            <a:pPr marL="34565" indent="-248242" eaLnBrk="1" fontAlgn="auto" hangingPunct="1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обеспечить полную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прослеживаемость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поднадзорной продукции; </a:t>
            </a:r>
          </a:p>
          <a:p>
            <a:pPr marL="34565" indent="-248242" eaLnBrk="1" fontAlgn="auto" hangingPunct="1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качественно повысить защищенность потребителя; </a:t>
            </a:r>
          </a:p>
          <a:p>
            <a:pPr marL="34565" indent="-248242" eaLnBrk="1" fontAlgn="auto" hangingPunct="1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обеспечить основы честной конкуренции в производстве и обороте поднадзорных грузов; </a:t>
            </a:r>
          </a:p>
          <a:p>
            <a:pPr marL="34565" indent="-248242" eaLnBrk="1" fontAlgn="auto" hangingPunct="1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защитить производителя от коррупционных проявлений;</a:t>
            </a:r>
          </a:p>
          <a:p>
            <a:pPr marL="34565" indent="-248242" eaLnBrk="1" fontAlgn="auto" hangingPunct="1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сделать полностью прозрачными и подконтрольными действия надзорных органов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3430D-8EF2-44A4-A8E5-2AED14EF787D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/>
              <a:t>Электронная сертификация перевозок грузов позволяет: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Сократить затраты на использование бланков ВСД (примерно 1,5 млрд. руб. в год).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Устранить возможность использования поддельных ВСД, которые печатаются на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утерянных или украденных бланках.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Возможность автоматического учёта объёма входной и выходной продукции на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предприятии.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Возможность централизованной регистрации отбора проб и результатов исследований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груза на безопасность для исключения многократных проверок одной и той же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продукции по одному и тому же показателю безопасности.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Возможность отслеживания пути перемещения продукции по территории РФ, в том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числе и в случае её глубокой переработки.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Возможность донесения до потребителя продукции достоверной и полной информации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о её происхождении, включая проведённые лабораторные исследования.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15286-7DF3-456E-B938-254A7C50AF24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Система «Меркурий» реализована в виде </a:t>
            </a:r>
            <a:r>
              <a:rPr lang="ru-RU" dirty="0" err="1" smtClean="0"/>
              <a:t>веб</a:t>
            </a:r>
            <a:r>
              <a:rPr lang="ru-RU" dirty="0" smtClean="0"/>
              <a:t>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приложения, т.е. пользователи взаимодействуют 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системой через сеть Интернет. Благодаря этому все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пользователи всегда имеют доступ к актуальной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информации.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Сама программа «Меркурий» располагается 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центральном сервере, который также подключен к сети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Интернет, и занимается обработкой получаемых от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пользователей запросов и формирует ответ.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Благодаря этому, пользователям для работы 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системой «Меркурий» не нужно ничего устанавливать 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своих рабочих местах, необходим только доступ к сети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Интернет.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Поскольку центральный сервер может быть недоступен (например, в случае отключения его от сети Интернет или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отсутствии электропитания), то предусмотрен территориально удаленный резервный сервер, который автоматически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реплицируется с центральным и, в случае его отключения, начинает обрабатывать запросы пользователей до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восстановления работы основного сервера.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случае, если доступ к сети Интернет временно отсутствует у пользователя, то предусмотрена разработка настольной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версии системы «Меркурий», которая потребует установки на рабочем месте и с которой пользователи могут работать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при отсутствии связи с сетью Интернет, а при ее появлении могут синхронизировать введенные на локальном компьютере данные с центральным сервером</a:t>
            </a:r>
            <a:endParaRPr lang="ru-RU" dirty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216579-062E-4B72-B3A7-3D1CAD4C8590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432B-3291-474A-BBDC-1F7DF4707212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197C-62E9-4957-89A9-4D563ECCDA8F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D842-D48F-4994-8BAB-B8B7AB2DD8F8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ED1-62A1-4F82-BD00-46B39E467445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5F96-60EB-4471-88C1-2B8025210897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B94D-AFC7-4D79-B1ED-C354E6A4BD1D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2E3A-C63C-437D-9461-C608DEF4826E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A1-D614-4C5B-BC5C-81DC590F17BF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D59-7825-4248-9FCD-23A5DF461FC1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4DC-9857-4D3C-9725-2BC0E04EDA0B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A2A-2AEA-4652-816D-C7605FA7E251}" type="datetime1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8252AE2-383C-42D7-9DD6-E179375C2AA5}" type="datetime1">
              <a:rPr lang="ru-RU" smtClean="0"/>
              <a:pPr/>
              <a:t>20.09.2017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1EFC7E-42E7-40A8-BE26-6F469B837FA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Picture 5" descr="E:\WORK\ребрендинг VETRF\номер страницы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53" b="51944"/>
          <a:stretch>
            <a:fillRect/>
          </a:stretch>
        </p:blipFill>
        <p:spPr bwMode="auto">
          <a:xfrm>
            <a:off x="7740352" y="5633016"/>
            <a:ext cx="1403648" cy="12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5148064" y="6453336"/>
            <a:ext cx="316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ФГБУ «ВНИИЗЖ»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4448" y="6403099"/>
            <a:ext cx="463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3854E6-1B7F-47EA-9170-055B6FD6ED6A}" type="slidenum">
              <a:rPr lang="ru-RU" sz="1200" b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/>
              <a:t>‹#›</a:t>
            </a:fld>
            <a:endParaRPr lang="ru-RU" sz="12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et.kirov@rshn43.ru" TargetMode="External"/><Relationship Id="rId2" Type="http://schemas.openxmlformats.org/officeDocument/2006/relationships/hyperlink" Target="mailto:info@rshn43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berus.vetrf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atrix24.ru" TargetMode="External"/><Relationship Id="rId2" Type="http://schemas.openxmlformats.org/officeDocument/2006/relationships/hyperlink" Target="mailto:vet-sert@asbc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api@vetrf.r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043608" y="5085184"/>
            <a:ext cx="7772400" cy="13681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Электронная ветеринарная сертификация.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ФГИС </a:t>
            </a:r>
            <a:r>
              <a:rPr lang="ru-RU" sz="28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«Меркурий»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Киров-2017 год</a:t>
            </a:r>
          </a:p>
        </p:txBody>
      </p:sp>
      <p:pic>
        <p:nvPicPr>
          <p:cNvPr id="2051" name="Рисунок 9" descr="142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7272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9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684213" y="1412875"/>
            <a:ext cx="8280400" cy="511175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endParaRPr lang="ru-RU" altLang="ru-RU" sz="19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</a:pPr>
            <a:r>
              <a:rPr lang="ru-RU" altLang="ru-RU" sz="1900" dirty="0" smtClean="0">
                <a:solidFill>
                  <a:schemeClr val="tx1"/>
                </a:solidFill>
                <a:latin typeface="Times New Roman" pitchFamily="18" charset="0"/>
              </a:rPr>
              <a:t>- производстве партии подконтрольного товара;</a:t>
            </a:r>
          </a:p>
          <a:p>
            <a:pPr algn="just" eaLnBrk="1" hangingPunct="1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dirty="0" smtClean="0">
                <a:solidFill>
                  <a:schemeClr val="tx1"/>
                </a:solidFill>
                <a:latin typeface="Times New Roman" pitchFamily="18" charset="0"/>
              </a:rPr>
              <a:t>        </a:t>
            </a:r>
          </a:p>
          <a:p>
            <a:pPr algn="just" eaLnBrk="1" hangingPunct="1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dirty="0" smtClean="0">
                <a:solidFill>
                  <a:schemeClr val="tx1"/>
                </a:solidFill>
                <a:latin typeface="Times New Roman" pitchFamily="18" charset="0"/>
              </a:rPr>
              <a:t>     - перемещении (перевозке) подконтрольного товара;</a:t>
            </a:r>
          </a:p>
          <a:p>
            <a:pPr algn="just" eaLnBrk="1" hangingPunct="1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</a:p>
          <a:p>
            <a:pPr algn="just" eaLnBrk="1" hangingPunct="1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dirty="0" smtClean="0">
                <a:solidFill>
                  <a:schemeClr val="tx1"/>
                </a:solidFill>
                <a:latin typeface="Times New Roman" pitchFamily="18" charset="0"/>
              </a:rPr>
              <a:t>      - переходе  права   собственности  на  подконтрольный  товар </a:t>
            </a:r>
          </a:p>
          <a:p>
            <a:pPr algn="just" eaLnBrk="1" hangingPunct="1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dirty="0" smtClean="0">
                <a:solidFill>
                  <a:schemeClr val="tx1"/>
                </a:solidFill>
                <a:latin typeface="Times New Roman" pitchFamily="18" charset="0"/>
              </a:rPr>
              <a:t>        (за  исключением  передачи  (реализации)  подконтрольного </a:t>
            </a:r>
          </a:p>
          <a:p>
            <a:pPr algn="just" eaLnBrk="1" hangingPunct="1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dirty="0" smtClean="0">
                <a:solidFill>
                  <a:schemeClr val="tx1"/>
                </a:solidFill>
                <a:latin typeface="Times New Roman" pitchFamily="18" charset="0"/>
              </a:rPr>
              <a:t>         товара покупателю для личного или другого использования, </a:t>
            </a:r>
          </a:p>
          <a:p>
            <a:pPr algn="just" eaLnBrk="1" hangingPunct="1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dirty="0" smtClean="0">
                <a:solidFill>
                  <a:schemeClr val="tx1"/>
                </a:solidFill>
                <a:latin typeface="Times New Roman" pitchFamily="18" charset="0"/>
              </a:rPr>
              <a:t>         не связанного с предпринимательской деятельностью) </a:t>
            </a:r>
          </a:p>
          <a:p>
            <a:pPr algn="just" eaLnBrk="1" hangingPunct="1">
              <a:lnSpc>
                <a:spcPct val="70000"/>
              </a:lnSpc>
            </a:pPr>
            <a:endParaRPr lang="ru-RU" altLang="ru-RU" sz="19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</a:pPr>
            <a:endParaRPr lang="ru-RU" altLang="ru-RU" sz="19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</a:pPr>
            <a:r>
              <a:rPr lang="ru-RU" altLang="ru-RU" sz="1900" dirty="0" smtClean="0">
                <a:solidFill>
                  <a:schemeClr val="tx1"/>
                </a:solidFill>
                <a:latin typeface="Times New Roman" pitchFamily="18" charset="0"/>
              </a:rPr>
              <a:t>ВСД оформляются и (или) выдаются в течение 1 рабочего дня</a:t>
            </a:r>
          </a:p>
          <a:p>
            <a:pPr algn="just" eaLnBrk="1" hangingPunct="1">
              <a:lnSpc>
                <a:spcPct val="70000"/>
              </a:lnSpc>
            </a:pPr>
            <a:endParaRPr lang="ru-RU" altLang="ru-RU" sz="19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</a:pPr>
            <a:endParaRPr lang="ru-RU" altLang="ru-RU" sz="19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</a:pPr>
            <a:endParaRPr lang="ru-RU" altLang="ru-RU" sz="19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</a:pPr>
            <a:endParaRPr lang="ru-RU" altLang="ru-RU" sz="190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138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u="sng" smtClean="0">
                <a:latin typeface="Times New Roman" pitchFamily="18" charset="0"/>
              </a:rPr>
              <a:t>Оформление ветеринарных сопроводительных документов (ВСД) осуществляется при:</a:t>
            </a:r>
            <a:br>
              <a:rPr lang="ru-RU" altLang="ru-RU" sz="2400" b="1" u="sng" smtClean="0">
                <a:latin typeface="Times New Roman" pitchFamily="18" charset="0"/>
              </a:rPr>
            </a:br>
            <a:endParaRPr lang="ru-RU" altLang="ru-RU" sz="2400" b="1" smtClean="0"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2950" y="6453188"/>
            <a:ext cx="1223963" cy="288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539750" y="2132856"/>
            <a:ext cx="8135938" cy="4248894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 eaLnBrk="1" hangingPunct="1">
              <a:buFontTx/>
              <a:buChar char="-"/>
            </a:pP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Symbol" pitchFamily="18" charset="2"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>Оформление ВСД могут осуществлять</a:t>
            </a:r>
            <a:r>
              <a:rPr lang="ru-RU" alt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alt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Уполномоченные лица органов и учреждений, входящих в систему Государственной ветеринарной службы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подконтрольные товары, включенные в Перечень, утвержденный приказом Минсельхоза России № 648 от 18.12.2015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200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6453188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4" descr="C:\Users\Zapfkiel\Downloads\18306_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35" y="1988840"/>
            <a:ext cx="862132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323850" y="2132856"/>
            <a:ext cx="8640763" cy="4536504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latin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200" b="1" dirty="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1584027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Аттестованные ветеринарные специалисты, не являющиеся уполномоченными лицами органов и учреждений, входящих в систему Государственной ветеринарной службы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на подконтрольные товары, включенные в Перечень, утвержденный приказом Минсельхоза России                   № 647 от 18.12.2015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2950" y="6453188"/>
            <a:ext cx="1223963" cy="288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2034" name="Picture 2" descr="C:\Users\Zapfkiel\Downloads\18333_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28" y="1844824"/>
            <a:ext cx="8510261" cy="46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323850" y="1844824"/>
            <a:ext cx="8640763" cy="4824536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latin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200" b="1" dirty="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1584027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Уполномоченные лица организаций и индивидуальные предприниматели, являющиеся производителями подконтрольных товаров и (или) участниками оборота подконтрольных товаров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на товары, включенные в Перечень, утвержденный приказом Минсельхоза России № 646 от 18.12.2015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2950" y="6453188"/>
            <a:ext cx="1223963" cy="288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3058" name="Picture 2" descr="C:\Users\Zapfkiel\Downloads\18335_0002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35" y="1772816"/>
            <a:ext cx="862132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Аттестация проводится аттестационной комиссией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Аттестация предусматривает: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рассмотрение представленных заявителем Заявления и необходимых документов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проверку знаний заявителем актов,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регламентирую-щих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вопросы осуществления ветеринарной сертификации, и практических навыков оформления ветеринарных сопроводительных документов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аттестации:  </a:t>
            </a:r>
            <a:r>
              <a:rPr lang="en-US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vetuprkirov.ru/</a:t>
            </a: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bg1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1331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09.11.2016 № 1145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аттестации специалистов                в области ветеринарии»</a:t>
            </a:r>
          </a:p>
        </p:txBody>
      </p:sp>
      <p:sp>
        <p:nvSpPr>
          <p:cNvPr id="3" name="Овал 2"/>
          <p:cNvSpPr/>
          <p:nvPr/>
        </p:nvSpPr>
        <p:spPr>
          <a:xfrm>
            <a:off x="3563938" y="6165850"/>
            <a:ext cx="2376487" cy="5762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19925" y="6308725"/>
            <a:ext cx="1296988" cy="4333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75463" y="6308725"/>
            <a:ext cx="1441450" cy="433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3938" y="6165850"/>
            <a:ext cx="2376487" cy="576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900113" y="3284538"/>
            <a:ext cx="7732712" cy="2808287"/>
          </a:xfrm>
        </p:spPr>
        <p:txBody>
          <a:bodyPr/>
          <a:lstStyle/>
          <a:p>
            <a:pPr marL="34925" indent="-250825" eaLnBrk="1" hangingPunct="1">
              <a:buFont typeface="Symbol" pitchFamily="18" charset="2"/>
              <a:buNone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925" indent="-250825" eaLnBrk="1" hangingPunct="1">
              <a:buFont typeface="Symbol" pitchFamily="18" charset="2"/>
              <a:buNone/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Постановление Правительства РФ от 07.11.2016 № 1140                             «О порядке создания, развития и эксплуатации Федеральной государственной информационной системы в области ветеринарии»</a:t>
            </a:r>
          </a:p>
          <a:p>
            <a:pPr marL="34925" indent="-250825" eaLnBrk="1" hangingPunct="1">
              <a:buFont typeface="Symbol" pitchFamily="18" charset="2"/>
              <a:buNone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925" indent="-250825" eaLnBrk="1" hangingPunct="1">
              <a:buFont typeface="Symbol" pitchFamily="18" charset="2"/>
              <a:buNone/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 информационной системы – Федеральная служба по ветеринарному и фитосанитарному надзору  (Россельхознадзор)</a:t>
            </a:r>
          </a:p>
          <a:p>
            <a:pPr marL="34925" indent="-250825" eaLnBrk="1" hangingPunct="1">
              <a:buFont typeface="Symbol" pitchFamily="18" charset="2"/>
              <a:buNone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14340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65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>Оформление ветеринарных сопроводительных документов   в электронной форме осуществляется с использованием Федеральной государственной информационной системы в области ветеринарии –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ВетИС</a:t>
            </a:r>
            <a:endParaRPr lang="ru-RU" altLang="ru-RU" sz="2800" dirty="0" smtClean="0"/>
          </a:p>
        </p:txBody>
      </p:sp>
      <p:pic>
        <p:nvPicPr>
          <p:cNvPr id="14341" name="Picture 3" descr="C:\Users\kuznetsov-an-120808\Desktop\ro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989138"/>
            <a:ext cx="1500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95738" y="6237288"/>
            <a:ext cx="12239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804025" y="6237288"/>
            <a:ext cx="1655763" cy="620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5486400" y="404813"/>
            <a:ext cx="800100" cy="1223962"/>
            <a:chOff x="1403648" y="1270944"/>
            <a:chExt cx="936103" cy="1250369"/>
          </a:xfrm>
        </p:grpSpPr>
        <p:pic>
          <p:nvPicPr>
            <p:cNvPr id="6211" name="Picture 8" descr="C:\Users\kuznetsov-an-120808\Downloads\argu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9" y="1270944"/>
              <a:ext cx="851855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12" name="TextBox 3"/>
            <p:cNvSpPr txBox="1">
              <a:spLocks noChangeArrowheads="1"/>
            </p:cNvSpPr>
            <p:nvPr/>
          </p:nvSpPr>
          <p:spPr bwMode="auto">
            <a:xfrm>
              <a:off x="1403648" y="1997488"/>
              <a:ext cx="936103" cy="5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Аргус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2007</a:t>
              </a:r>
            </a:p>
          </p:txBody>
        </p:sp>
      </p:grp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6891338" y="2419350"/>
            <a:ext cx="1136650" cy="1223963"/>
            <a:chOff x="2987824" y="1199582"/>
            <a:chExt cx="1228220" cy="1321731"/>
          </a:xfrm>
        </p:grpSpPr>
        <p:pic>
          <p:nvPicPr>
            <p:cNvPr id="6209" name="Picture 9" descr="C:\Users\kuznetsov-an-120808\Downloads\mercur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7560" y="1199582"/>
              <a:ext cx="858710" cy="75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10" name="TextBox 13"/>
            <p:cNvSpPr txBox="1">
              <a:spLocks noChangeArrowheads="1"/>
            </p:cNvSpPr>
            <p:nvPr/>
          </p:nvSpPr>
          <p:spPr bwMode="auto">
            <a:xfrm>
              <a:off x="2987824" y="1998449"/>
              <a:ext cx="1228220" cy="52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Меркурий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2008</a:t>
              </a:r>
            </a:p>
          </p:txBody>
        </p:sp>
      </p:grp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7040563" y="3789363"/>
            <a:ext cx="754062" cy="1157287"/>
            <a:chOff x="4898552" y="1270944"/>
            <a:chExt cx="814647" cy="1250369"/>
          </a:xfrm>
        </p:grpSpPr>
        <p:pic>
          <p:nvPicPr>
            <p:cNvPr id="6207" name="Picture 10" descr="C:\Users\kuznetsov-an-120808\Downloads\iren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98552" y="1270944"/>
              <a:ext cx="779847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8" name="TextBox 14"/>
            <p:cNvSpPr txBox="1">
              <a:spLocks noChangeArrowheads="1"/>
            </p:cNvSpPr>
            <p:nvPr/>
          </p:nvSpPr>
          <p:spPr bwMode="auto">
            <a:xfrm>
              <a:off x="4898552" y="1998182"/>
              <a:ext cx="814647" cy="52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Ирена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2008</a:t>
              </a:r>
            </a:p>
          </p:txBody>
        </p:sp>
      </p:grp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4886325" y="5621338"/>
            <a:ext cx="866775" cy="1160462"/>
            <a:chOff x="6618996" y="1268760"/>
            <a:chExt cx="936602" cy="1252553"/>
          </a:xfrm>
        </p:grpSpPr>
        <p:pic>
          <p:nvPicPr>
            <p:cNvPr id="6205" name="Picture 11" descr="C:\Users\kuznetsov-an-120808\Downloads\Adobe_Cs5_png__s_and_psd_by_osdx\Blank png\p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9330" y="1268760"/>
              <a:ext cx="685081" cy="68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6" name="TextBox 15"/>
            <p:cNvSpPr txBox="1">
              <a:spLocks noChangeArrowheads="1"/>
            </p:cNvSpPr>
            <p:nvPr/>
          </p:nvSpPr>
          <p:spPr bwMode="auto">
            <a:xfrm>
              <a:off x="6618996" y="1998702"/>
              <a:ext cx="936602" cy="522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Цербер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2010</a:t>
              </a:r>
            </a:p>
          </p:txBody>
        </p:sp>
      </p:grpSp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6513513" y="1209675"/>
            <a:ext cx="722312" cy="1139825"/>
            <a:chOff x="1475656" y="3933055"/>
            <a:chExt cx="779847" cy="1230466"/>
          </a:xfrm>
        </p:grpSpPr>
        <p:pic>
          <p:nvPicPr>
            <p:cNvPr id="6203" name="Picture 12" descr="C:\Users\kuznetsov-an-120808\Downloads\vest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3933055"/>
              <a:ext cx="779847" cy="68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4" name="TextBox 16"/>
            <p:cNvSpPr txBox="1">
              <a:spLocks noChangeArrowheads="1"/>
            </p:cNvSpPr>
            <p:nvPr/>
          </p:nvSpPr>
          <p:spPr bwMode="auto">
            <a:xfrm>
              <a:off x="1515076" y="4640831"/>
              <a:ext cx="723287" cy="52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latin typeface="Calibri" pitchFamily="34" charset="0"/>
                  <a:cs typeface="Tahoma" pitchFamily="34" charset="0"/>
                </a:rPr>
                <a:t>Веста</a:t>
              </a:r>
            </a:p>
            <a:p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2008</a:t>
              </a:r>
            </a:p>
          </p:txBody>
        </p:sp>
      </p:grp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6192838" y="5084763"/>
            <a:ext cx="827087" cy="1108075"/>
            <a:chOff x="3131840" y="3933055"/>
            <a:chExt cx="892614" cy="1196494"/>
          </a:xfrm>
        </p:grpSpPr>
        <p:pic>
          <p:nvPicPr>
            <p:cNvPr id="6201" name="Picture 13" descr="C:\Users\kuznetsov-an-120808\Downloads\licens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1840" y="3933055"/>
              <a:ext cx="779848" cy="68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2" name="TextBox 17"/>
            <p:cNvSpPr txBox="1">
              <a:spLocks noChangeArrowheads="1"/>
            </p:cNvSpPr>
            <p:nvPr/>
          </p:nvSpPr>
          <p:spPr bwMode="auto">
            <a:xfrm>
              <a:off x="3143832" y="4606725"/>
              <a:ext cx="880622" cy="522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latin typeface="Calibri" pitchFamily="34" charset="0"/>
                  <a:cs typeface="Tahoma" pitchFamily="34" charset="0"/>
                </a:rPr>
                <a:t>Гермес</a:t>
              </a:r>
            </a:p>
            <a:p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2010</a:t>
              </a:r>
            </a:p>
          </p:txBody>
        </p:sp>
      </p:grp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3586163" y="5589588"/>
            <a:ext cx="803275" cy="1189037"/>
            <a:chOff x="5123441" y="3861049"/>
            <a:chExt cx="867866" cy="1283810"/>
          </a:xfrm>
        </p:grpSpPr>
        <p:pic>
          <p:nvPicPr>
            <p:cNvPr id="6199" name="Picture 14" descr="C:\Users\kuznetsov-an-120808\Downloads\assol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24592" y="3861049"/>
              <a:ext cx="861936" cy="756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0" name="TextBox 18"/>
            <p:cNvSpPr txBox="1">
              <a:spLocks noChangeArrowheads="1"/>
            </p:cNvSpPr>
            <p:nvPr/>
          </p:nvSpPr>
          <p:spPr bwMode="auto">
            <a:xfrm>
              <a:off x="5123441" y="4622080"/>
              <a:ext cx="867866" cy="52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Ассоль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2011 - 2013</a:t>
              </a:r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>
            <a:off x="2033588" y="4976813"/>
            <a:ext cx="1270000" cy="1404937"/>
            <a:chOff x="6360023" y="3917874"/>
            <a:chExt cx="1372492" cy="1516334"/>
          </a:xfrm>
        </p:grpSpPr>
        <p:pic>
          <p:nvPicPr>
            <p:cNvPr id="6197" name="Picture 15" descr="C:\Users\kuznetsov-an-120808\Downloads\erecepti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93908" y="3917874"/>
              <a:ext cx="861936" cy="756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8" name="TextBox 19"/>
            <p:cNvSpPr txBox="1">
              <a:spLocks noChangeArrowheads="1"/>
            </p:cNvSpPr>
            <p:nvPr/>
          </p:nvSpPr>
          <p:spPr bwMode="auto">
            <a:xfrm>
              <a:off x="6360023" y="4634064"/>
              <a:ext cx="1372492" cy="800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Справочная</a:t>
              </a:r>
            </a:p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Система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2012</a:t>
              </a:r>
            </a:p>
          </p:txBody>
        </p:sp>
      </p:grpSp>
      <p:grpSp>
        <p:nvGrpSpPr>
          <p:cNvPr id="10" name="Группа 11"/>
          <p:cNvGrpSpPr>
            <a:grpSpLocks/>
          </p:cNvGrpSpPr>
          <p:nvPr/>
        </p:nvGrpSpPr>
        <p:grpSpPr bwMode="auto">
          <a:xfrm>
            <a:off x="1460500" y="3789363"/>
            <a:ext cx="766763" cy="1266825"/>
            <a:chOff x="2252358" y="4730191"/>
            <a:chExt cx="827989" cy="1368471"/>
          </a:xfrm>
        </p:grpSpPr>
        <p:pic>
          <p:nvPicPr>
            <p:cNvPr id="6195" name="Picture 16" descr="C:\Users\kuznetsov-an-120808\Downloads\Adobe_Cs5_png__s_and_psd_by_osdx\Blank png\en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52358" y="4730191"/>
              <a:ext cx="827989" cy="81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6" name="TextBox 29"/>
            <p:cNvSpPr txBox="1">
              <a:spLocks noChangeArrowheads="1"/>
            </p:cNvSpPr>
            <p:nvPr/>
          </p:nvSpPr>
          <p:spPr bwMode="auto">
            <a:xfrm>
              <a:off x="2326072" y="5575624"/>
              <a:ext cx="683990" cy="52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Икар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2012</a:t>
              </a:r>
            </a:p>
          </p:txBody>
        </p:sp>
      </p:grpSp>
      <p:grpSp>
        <p:nvGrpSpPr>
          <p:cNvPr id="11" name="Группа 12"/>
          <p:cNvGrpSpPr>
            <a:grpSpLocks/>
          </p:cNvGrpSpPr>
          <p:nvPr/>
        </p:nvGrpSpPr>
        <p:grpSpPr bwMode="auto">
          <a:xfrm>
            <a:off x="4081463" y="223838"/>
            <a:ext cx="1066800" cy="1404937"/>
            <a:chOff x="1014298" y="3576704"/>
            <a:chExt cx="1152303" cy="1516611"/>
          </a:xfrm>
        </p:grpSpPr>
        <p:pic>
          <p:nvPicPr>
            <p:cNvPr id="6193" name="Picture 3" descr="C:\Users\kuznetsov-an-120808\Downloads\Adobe_Cs5_png__s_and_psd_by_osdx\Blank png\lr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30064" y="3576704"/>
              <a:ext cx="677640" cy="677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4" name="TextBox 32"/>
            <p:cNvSpPr txBox="1">
              <a:spLocks noChangeArrowheads="1"/>
            </p:cNvSpPr>
            <p:nvPr/>
          </p:nvSpPr>
          <p:spPr bwMode="auto">
            <a:xfrm>
              <a:off x="1014298" y="4293024"/>
              <a:ext cx="1152303" cy="80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Кадровая</a:t>
              </a:r>
            </a:p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Система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2006</a:t>
              </a:r>
            </a:p>
          </p:txBody>
        </p:sp>
      </p:grpSp>
      <p:grpSp>
        <p:nvGrpSpPr>
          <p:cNvPr id="12" name="Группа 13"/>
          <p:cNvGrpSpPr>
            <a:grpSpLocks/>
          </p:cNvGrpSpPr>
          <p:nvPr/>
        </p:nvGrpSpPr>
        <p:grpSpPr bwMode="auto">
          <a:xfrm>
            <a:off x="1858963" y="1125538"/>
            <a:ext cx="800100" cy="1219200"/>
            <a:chOff x="3890776" y="3860748"/>
            <a:chExt cx="864096" cy="1316856"/>
          </a:xfrm>
        </p:grpSpPr>
        <p:pic>
          <p:nvPicPr>
            <p:cNvPr id="6191" name="Picture 4" descr="C:\Users\kuznetsov-an-120808\Downloads\Adobe_Cs5_png__s_and_psd_by_osdx\Blank png\ai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46868" y="3860748"/>
              <a:ext cx="743745" cy="74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2" name="TextBox 35"/>
            <p:cNvSpPr txBox="1">
              <a:spLocks noChangeArrowheads="1"/>
            </p:cNvSpPr>
            <p:nvPr/>
          </p:nvSpPr>
          <p:spPr bwMode="auto">
            <a:xfrm>
              <a:off x="3890776" y="4654633"/>
              <a:ext cx="864096" cy="522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b="1" dirty="0">
                  <a:latin typeface="Calibri" pitchFamily="34" charset="0"/>
                  <a:cs typeface="Tahoma" pitchFamily="34" charset="0"/>
                </a:rPr>
                <a:t>Тор</a:t>
              </a:r>
            </a:p>
            <a:p>
              <a:pPr algn="ctr"/>
              <a:r>
                <a:rPr lang="ru-RU" altLang="ru-RU" sz="1000" dirty="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2013</a:t>
              </a:r>
            </a:p>
          </p:txBody>
        </p:sp>
      </p:grpSp>
      <p:grpSp>
        <p:nvGrpSpPr>
          <p:cNvPr id="13" name="Группа 14"/>
          <p:cNvGrpSpPr>
            <a:grpSpLocks/>
          </p:cNvGrpSpPr>
          <p:nvPr/>
        </p:nvGrpSpPr>
        <p:grpSpPr bwMode="auto">
          <a:xfrm>
            <a:off x="1254125" y="2417763"/>
            <a:ext cx="854075" cy="1204912"/>
            <a:chOff x="4493596" y="2400138"/>
            <a:chExt cx="922047" cy="1301067"/>
          </a:xfrm>
        </p:grpSpPr>
        <p:pic>
          <p:nvPicPr>
            <p:cNvPr id="6189" name="Picture 5" descr="C:\Users\kuznetsov-an-120808\Downloads\Adobe_Cs5_png__s_and_psd_by_osdx\Blank png\ct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65604" y="2400138"/>
              <a:ext cx="745467" cy="74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0" name="TextBox 38"/>
            <p:cNvSpPr txBox="1">
              <a:spLocks noChangeArrowheads="1"/>
            </p:cNvSpPr>
            <p:nvPr/>
          </p:nvSpPr>
          <p:spPr bwMode="auto">
            <a:xfrm>
              <a:off x="4493596" y="3178379"/>
              <a:ext cx="922047" cy="52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Сирано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2013</a:t>
              </a:r>
            </a:p>
          </p:txBody>
        </p:sp>
      </p:grpSp>
      <p:grpSp>
        <p:nvGrpSpPr>
          <p:cNvPr id="14" name="Группа 40"/>
          <p:cNvGrpSpPr>
            <a:grpSpLocks/>
          </p:cNvGrpSpPr>
          <p:nvPr/>
        </p:nvGrpSpPr>
        <p:grpSpPr bwMode="auto">
          <a:xfrm>
            <a:off x="2973388" y="422275"/>
            <a:ext cx="806450" cy="1119188"/>
            <a:chOff x="3481652" y="5661248"/>
            <a:chExt cx="806631" cy="1118754"/>
          </a:xfrm>
        </p:grpSpPr>
        <p:pic>
          <p:nvPicPr>
            <p:cNvPr id="6187" name="Picture 2" descr="E:\НАРАБОТКИ\ИКОНКИ СИСТЕМ\Blank png\duma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57976" y="5661248"/>
              <a:ext cx="653984" cy="65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8" name="TextBox 18"/>
            <p:cNvSpPr txBox="1">
              <a:spLocks noChangeArrowheads="1"/>
            </p:cNvSpPr>
            <p:nvPr/>
          </p:nvSpPr>
          <p:spPr bwMode="auto">
            <a:xfrm>
              <a:off x="3481652" y="6256330"/>
              <a:ext cx="806631" cy="52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Дюма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2014</a:t>
              </a:r>
            </a:p>
          </p:txBody>
        </p:sp>
      </p:grpSp>
      <p:pic>
        <p:nvPicPr>
          <p:cNvPr id="6159" name="Picture 3" descr="C:\Users\kuznetsov-an-120808\Desktop\rotat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51263" y="2144713"/>
            <a:ext cx="17605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Прямая со стрелкой 51"/>
          <p:cNvCxnSpPr/>
          <p:nvPr/>
        </p:nvCxnSpPr>
        <p:spPr>
          <a:xfrm flipV="1">
            <a:off x="3243263" y="4462463"/>
            <a:ext cx="460375" cy="4064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2546350" y="3643313"/>
            <a:ext cx="801688" cy="26193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328863" y="2814638"/>
            <a:ext cx="835025" cy="10001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843213" y="1978025"/>
            <a:ext cx="609600" cy="4397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640138" y="1720850"/>
            <a:ext cx="327025" cy="4778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572000" y="1635125"/>
            <a:ext cx="0" cy="5413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5219700" y="1720850"/>
            <a:ext cx="266700" cy="50165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753100" y="2198688"/>
            <a:ext cx="619125" cy="35083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5953125" y="3001963"/>
            <a:ext cx="779463" cy="8572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 flipV="1">
            <a:off x="5915025" y="3643313"/>
            <a:ext cx="744538" cy="22383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5613400" y="4422775"/>
            <a:ext cx="498475" cy="3635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4937125" y="4640263"/>
            <a:ext cx="315913" cy="61277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4140200" y="4662488"/>
            <a:ext cx="215900" cy="67468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243638" y="549275"/>
            <a:ext cx="1839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Учет перемещения продукции через границу РФ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346950" y="1320800"/>
            <a:ext cx="147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Учет лабораторных исследований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23850" y="1300163"/>
            <a:ext cx="14716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Каталог учреждений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43038" y="404813"/>
            <a:ext cx="147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Генератор писем и указаний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0" y="2549525"/>
            <a:ext cx="1147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Система раннего оповещения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92100" y="4005263"/>
            <a:ext cx="11493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Каталог адресов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55650" y="5189538"/>
            <a:ext cx="1389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Пользовательская документация по ИС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761288" y="3906838"/>
            <a:ext cx="13827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Реестр кормов и кормовых добавок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881938" y="2568575"/>
            <a:ext cx="1147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Электронная сертификация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992938" y="5213350"/>
            <a:ext cx="11477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Реестр лицензий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781675" y="6308725"/>
            <a:ext cx="114776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Учет контрольно-надзорной деятельности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249488" y="6457950"/>
            <a:ext cx="1149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Генератор отчетов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919538" y="-26988"/>
            <a:ext cx="15160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Каталог сотрудников</a:t>
            </a:r>
          </a:p>
        </p:txBody>
      </p:sp>
      <p:sp>
        <p:nvSpPr>
          <p:cNvPr id="6186" name="TextBox 110"/>
          <p:cNvSpPr txBox="1">
            <a:spLocks noChangeArrowheads="1"/>
          </p:cNvSpPr>
          <p:nvPr/>
        </p:nvSpPr>
        <p:spPr bwMode="auto">
          <a:xfrm>
            <a:off x="3632200" y="3952875"/>
            <a:ext cx="2092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200" dirty="0">
                <a:latin typeface="Calibri" pitchFamily="34" charset="0"/>
                <a:cs typeface="Tahoma" pitchFamily="34" charset="0"/>
              </a:rPr>
              <a:t>Сегодня </a:t>
            </a:r>
            <a:r>
              <a:rPr lang="ru-RU" altLang="ru-RU" sz="1200" b="1" dirty="0">
                <a:latin typeface="Calibri" pitchFamily="34" charset="0"/>
                <a:cs typeface="Tahoma" pitchFamily="34" charset="0"/>
              </a:rPr>
              <a:t>ВЕТИС </a:t>
            </a:r>
            <a:r>
              <a:rPr lang="ru-RU" altLang="ru-RU" sz="1200" dirty="0">
                <a:latin typeface="Calibri" pitchFamily="34" charset="0"/>
                <a:cs typeface="Tahoma" pitchFamily="34" charset="0"/>
              </a:rPr>
              <a:t>– это</a:t>
            </a:r>
          </a:p>
          <a:p>
            <a:pPr algn="ctr"/>
            <a:r>
              <a:rPr lang="ru-RU" altLang="ru-RU" sz="1200" b="1" dirty="0" smtClean="0">
                <a:latin typeface="Calibri" pitchFamily="34" charset="0"/>
                <a:cs typeface="Tahoma" pitchFamily="34" charset="0"/>
              </a:rPr>
              <a:t>13 </a:t>
            </a:r>
            <a:r>
              <a:rPr lang="ru-RU" altLang="ru-RU" sz="1200" b="1" dirty="0">
                <a:latin typeface="Calibri" pitchFamily="34" charset="0"/>
                <a:cs typeface="Tahoma" pitchFamily="34" charset="0"/>
              </a:rPr>
              <a:t>информационных систем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ВСД в электронном виде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«Меркурий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mercury.vetrf.ru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15108"/>
          <a:stretch/>
        </p:blipFill>
        <p:spPr bwMode="auto">
          <a:xfrm>
            <a:off x="395536" y="1988840"/>
            <a:ext cx="83529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8264" y="6381328"/>
            <a:ext cx="1368152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57224"/>
            <a:ext cx="8352927" cy="46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4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576263" y="3284538"/>
            <a:ext cx="8567737" cy="2447925"/>
          </a:xfrm>
        </p:spPr>
        <p:txBody>
          <a:bodyPr/>
          <a:lstStyle/>
          <a:p>
            <a:pPr marL="0" indent="0" algn="just" eaLnBrk="1" hangingPunct="1">
              <a:buFont typeface="Symbol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79388" y="1196975"/>
            <a:ext cx="8713787" cy="15843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ФГИС   «Меркурий»    обеспечивает    внедрение  национальной   системы   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прослеживаемости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продукции  животного    происхождения   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«от  поля   до  тарелки» и предоставляет возможность поиска в обороте и отзыва из оборота небезопасной           (не соответствующей установленным требованиям)  продукции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7092950" y="6381750"/>
            <a:ext cx="1150938" cy="476250"/>
          </a:xfrm>
          <a:prstGeom prst="ellipse">
            <a:avLst/>
          </a:prstGeom>
          <a:solidFill>
            <a:schemeClr val="bg2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0825" y="3500438"/>
            <a:ext cx="8713788" cy="2357437"/>
            <a:chOff x="204" y="2341"/>
            <a:chExt cx="5450" cy="1485"/>
          </a:xfrm>
        </p:grpSpPr>
        <p:pic>
          <p:nvPicPr>
            <p:cNvPr id="14343" name="Стрелка вправо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3" y="2886"/>
              <a:ext cx="703" cy="610"/>
            </a:xfrm>
            <a:prstGeom prst="rect">
              <a:avLst/>
            </a:prstGeom>
            <a:noFill/>
          </p:spPr>
        </p:pic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04" y="2341"/>
              <a:ext cx="5450" cy="1485"/>
              <a:chOff x="204" y="2251"/>
              <a:chExt cx="5450" cy="1485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204" y="2251"/>
                <a:ext cx="4056" cy="1485"/>
                <a:chOff x="204" y="1979"/>
                <a:chExt cx="4056" cy="1485"/>
              </a:xfrm>
            </p:grpSpPr>
            <p:pic>
              <p:nvPicPr>
                <p:cNvPr id="14342" name="Изображение 3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04" y="1979"/>
                  <a:ext cx="1461" cy="1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4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12" y="2667"/>
                  <a:ext cx="457" cy="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ndara" pitchFamily="34" charset="0"/>
                  </a:endParaRPr>
                </a:p>
              </p:txBody>
            </p:sp>
            <p:pic>
              <p:nvPicPr>
                <p:cNvPr id="14346" name="Изображение 6" descr="Farsh_Hoziayushka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45" y="2014"/>
                  <a:ext cx="1512" cy="1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47" name="Стрелка вправо 9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60" y="2478"/>
                  <a:ext cx="700" cy="61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50" name="Изображение 8" descr="Сосиски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41" y="2251"/>
                <a:ext cx="1413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524750" y="5949950"/>
            <a:ext cx="1619250" cy="9080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4" descr="Scheme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844675"/>
            <a:ext cx="8113713" cy="3228975"/>
          </a:xfrm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smtClean="0"/>
              <a:t>Особенности реализации</a:t>
            </a:r>
          </a:p>
        </p:txBody>
      </p:sp>
      <p:sp>
        <p:nvSpPr>
          <p:cNvPr id="19460" name="Содержимое 4"/>
          <p:cNvSpPr txBox="1">
            <a:spLocks/>
          </p:cNvSpPr>
          <p:nvPr/>
        </p:nvSpPr>
        <p:spPr bwMode="auto">
          <a:xfrm>
            <a:off x="182563" y="5467350"/>
            <a:ext cx="8064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ru-RU">
                <a:latin typeface="Tahoma" pitchFamily="34" charset="0"/>
                <a:cs typeface="Tahoma" pitchFamily="34" charset="0"/>
              </a:rPr>
              <a:t>Для входа пользователь должен набрать в адресной строке браузера адрес системы и ввести реквизиты доступа, выданные при регистрации в системе. </a:t>
            </a:r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250825" y="105251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ru-RU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>
                <a:latin typeface="Tahoma" pitchFamily="34" charset="0"/>
                <a:cs typeface="Tahoma" pitchFamily="34" charset="0"/>
              </a:rPr>
              <a:t>Система реализована в виде веб-приложения, то есть для работы с ней необходим компьютер, подключенный к интернету.</a:t>
            </a:r>
          </a:p>
        </p:txBody>
      </p:sp>
      <p:sp>
        <p:nvSpPr>
          <p:cNvPr id="19462" name="Прямоугольник 8"/>
          <p:cNvSpPr>
            <a:spLocks noChangeArrowheads="1"/>
          </p:cNvSpPr>
          <p:nvPr/>
        </p:nvSpPr>
        <p:spPr bwMode="auto">
          <a:xfrm>
            <a:off x="250825" y="1773238"/>
            <a:ext cx="52562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 typeface="Wingdings" pitchFamily="2" charset="2"/>
              <a:buChar char="ü"/>
            </a:pPr>
            <a:r>
              <a:rPr lang="ru-RU" altLang="ru-RU">
                <a:latin typeface="Tahoma" pitchFamily="34" charset="0"/>
                <a:cs typeface="Tahoma" pitchFamily="34" charset="0"/>
              </a:rPr>
              <a:t>Работа осуществляется с помощью обычного веб-обозревателя (браузера). Таким образом, пользователю ничего не нужно устанавливать на своем рабочем месте. </a:t>
            </a:r>
          </a:p>
        </p:txBody>
      </p:sp>
      <p:sp>
        <p:nvSpPr>
          <p:cNvPr id="3" name="Овал 2"/>
          <p:cNvSpPr/>
          <p:nvPr/>
        </p:nvSpPr>
        <p:spPr>
          <a:xfrm>
            <a:off x="7019925" y="6381750"/>
            <a:ext cx="1296988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/>
              <a:t>Правовой статус</a:t>
            </a:r>
            <a:endParaRPr lang="en-GB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620689"/>
            <a:ext cx="8568952" cy="597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от 13.07.2015 № 243-ФЗ               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«О внесении изменений в Закон РФ «О ветеринарии»  и отдельные законодательные акты Российской Федерации»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Минсельхоза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России 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18.12.2015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648, № 647, № 646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определении перечней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подконтрольной продукции, на которую имеют право проводить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оформление ветеринарных сопроводительных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документов   ветеринарные  специалисты, а также  участники  оборота подконтрольной продукции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Минсельхоза России от 27.12.2016 № 589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утверждении ветеринарных правил организации работы по оформлению ВСД, порядка оформления ВСД в электронном виде и порядка оформления ВСД на бумажных носителях»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Правительства РФ от 07.11.2016 № 1140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порядке создания, развития и эксплуатации Федеральной государственной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ветеринарии»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07.11.2016 № 1145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утверждении Правил аттестации специалистов в области ветеринарии»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Минсельхоза России от 03.05.2017 № 212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утверждении формы заявления об аттестации специалистов в области ветеринарии и порядка проведения проверки знаний специалистами в области ветеринарии актов, регламентирующих вопросы осуществления ветеринарной сертификации»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6381328"/>
            <a:ext cx="144016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51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3244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в ФГИС определена Порядком  оформления ветеринарных сопроводительных документов в электронной форме, утвержденным приказом Минсельхоза России от  27.12.2016 № 589</a:t>
            </a:r>
          </a:p>
          <a:p>
            <a:pPr algn="just" eaLnBrk="1" hangingPunct="1">
              <a:lnSpc>
                <a:spcPct val="80000"/>
              </a:lnSpc>
              <a:buFont typeface="Symbol" pitchFamily="18" charset="2"/>
              <a:buNone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Заявление на получение доступа в ФГИС «Меркурий» направляется оператору ФГИС, т.е. в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900" b="1" dirty="0" err="1" smtClean="0">
                <a:latin typeface="Times New Roman" pitchFamily="18" charset="0"/>
                <a:cs typeface="Times New Roman" pitchFamily="18" charset="0"/>
              </a:rPr>
              <a:t>Россельхознадзора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 по Кировской области и Удмуртской Республике: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52E65"/>
              </a:buClr>
              <a:buFont typeface="Wingdings" pitchFamily="2" charset="2"/>
              <a:buChar char="Ø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610035, Россия, г. Киров,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Мелькомбинатовский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пр-д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8, Телефон/Факс:(8332) 54-14-27         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  <a:hlinkClick r:id="rId2"/>
              </a:rPr>
              <a:t>info@rshn43.ru</a:t>
            </a: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52E65"/>
              </a:buClr>
              <a:buFont typeface="Wingdings" pitchFamily="2" charset="2"/>
              <a:buChar char="Ø"/>
            </a:pPr>
            <a:r>
              <a:rPr lang="ru-RU" altLang="ru-RU" sz="1900" b="1" u="sng" dirty="0" smtClean="0">
                <a:latin typeface="Times New Roman" pitchFamily="18" charset="0"/>
                <a:cs typeface="Times New Roman" pitchFamily="18" charset="0"/>
              </a:rPr>
              <a:t>отдел ветеринарного надзора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610002, г. Киров, ул. Ленина, д. 80а</a:t>
            </a:r>
          </a:p>
          <a:p>
            <a:pPr eaLnBrk="1" hangingPunct="1">
              <a:lnSpc>
                <a:spcPct val="80000"/>
              </a:lnSpc>
              <a:buClr>
                <a:srgbClr val="052E65"/>
              </a:buClr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Телефон/Факс: (8332) 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64-58-27,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64-88-41, 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  <a:hlinkClick r:id="rId3"/>
              </a:rPr>
              <a:t>vet.kirov@rshn43.ru</a:t>
            </a: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52E65"/>
              </a:buClr>
              <a:buFont typeface="Symbol" pitchFamily="18" charset="2"/>
              <a:buNone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52E65"/>
              </a:buClr>
              <a:buFont typeface="Wingdings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</a:rPr>
              <a:t>Можно подать электронную заявку на регистрацию хозяйствующего субъекта и его поднадзорных объектов через публичную форму регистрации ИС «Цербер» (</a:t>
            </a:r>
            <a:r>
              <a:rPr lang="ru-RU" altLang="ru-RU" sz="2000" u="sng" dirty="0" smtClean="0">
                <a:latin typeface="Times New Roman" pitchFamily="18" charset="0"/>
                <a:hlinkClick r:id="rId4"/>
              </a:rPr>
              <a:t>http://cerberus.vetrf.ru</a:t>
            </a:r>
            <a:r>
              <a:rPr lang="ru-RU" altLang="ru-RU" sz="2000" dirty="0" smtClean="0">
                <a:latin typeface="Times New Roman" pitchFamily="18" charset="0"/>
              </a:rPr>
              <a:t>)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Для получения доступа в ФГИС «Меркурий» необходимо пройти процедуру регистрации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6875463" y="6453188"/>
            <a:ext cx="1512887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579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олучение доступа в ФГИС «Меркурий» </a:t>
            </a:r>
          </a:p>
        </p:txBody>
      </p:sp>
      <p:sp>
        <p:nvSpPr>
          <p:cNvPr id="5" name="Овал 4"/>
          <p:cNvSpPr/>
          <p:nvPr/>
        </p:nvSpPr>
        <p:spPr>
          <a:xfrm>
            <a:off x="6875463" y="6453188"/>
            <a:ext cx="1512887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712"/>
            <a:ext cx="86423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latin typeface="Times New Roman" pitchFamily="18" charset="0"/>
              </a:rPr>
              <a:t>Права доступа в ФГИС «Меркурий» </a:t>
            </a:r>
            <a:r>
              <a:rPr lang="ru-RU" altLang="ru-RU" sz="2700" dirty="0" smtClean="0">
                <a:latin typeface="Times New Roman" pitchFamily="18" charset="0"/>
              </a:rPr>
              <a:t>(по приказу № 589)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073427"/>
          </a:xfrm>
        </p:spPr>
        <p:txBody>
          <a:bodyPr/>
          <a:lstStyle/>
          <a:p>
            <a:pPr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- Аттестованный специалист –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оформление ВСД по приказу № 647</a:t>
            </a:r>
          </a:p>
          <a:p>
            <a:pPr>
              <a:buNone/>
            </a:pPr>
            <a:endParaRPr lang="ru-RU" altLang="ru-RU" sz="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- Уполномоченное лицо -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>оформление ВСД по приказу № 646</a:t>
            </a:r>
          </a:p>
          <a:p>
            <a:pPr>
              <a:buNone/>
            </a:pPr>
            <a:endParaRPr lang="ru-RU" altLang="ru-RU" sz="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- Авторизованный заявитель –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>подача заявок на оформление ВСД  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госветврачами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altLang="ru-RU" sz="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Администратор-ХС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>подача заявок на регистрацию новых пользователей хозяйствующего субъекта</a:t>
            </a:r>
          </a:p>
          <a:p>
            <a:pPr>
              <a:buFontTx/>
              <a:buChar char="-"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- Гашение сертификатов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- Оформление возвратных сертификатов</a:t>
            </a:r>
          </a:p>
          <a:p>
            <a:pPr>
              <a:buFontTx/>
              <a:buChar char="-"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75463" y="6237288"/>
            <a:ext cx="1441450" cy="5762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системы необходим логин и пароль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8643966" cy="10715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индивидуальному предпринимателю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работнику организации предоставляется логин и пароль для входа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22620" r="11719" b="40475"/>
          <a:stretch>
            <a:fillRect/>
          </a:stretch>
        </p:blipFill>
        <p:spPr bwMode="auto">
          <a:xfrm>
            <a:off x="285750" y="2357438"/>
            <a:ext cx="8582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 rot="13844542">
            <a:off x="2959101" y="3984625"/>
            <a:ext cx="1071562" cy="4016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3386696">
            <a:off x="1856581" y="2499519"/>
            <a:ext cx="1071563" cy="403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7118978">
            <a:off x="1585912" y="4440238"/>
            <a:ext cx="1071563" cy="401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020272" y="6381328"/>
            <a:ext cx="1296144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052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871538" y="2420887"/>
            <a:ext cx="7408862" cy="3705275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- ВСД может быть сформирован ФГИС «Меркурий» автоматически в результате взаимодействия с иной информационной системой через универсальный шлюз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Ветис.A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PI</a:t>
            </a:r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396A5-C559-492C-8D4D-3613C3CD3B0E}" type="slidenum">
              <a:rPr lang="ru-RU" alt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7652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00200"/>
          </a:xfrm>
        </p:spPr>
        <p:txBody>
          <a:bodyPr>
            <a:normAutofit fontScale="90000"/>
          </a:bodyPr>
          <a:lstStyle/>
          <a:p>
            <a:pPr lvl="2" algn="ctr">
              <a:lnSpc>
                <a:spcPct val="80000"/>
              </a:lnSpc>
              <a:spcBef>
                <a:spcPct val="0"/>
              </a:spcBef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Оформление ВСД в ФГИС «Меркурий» может осуществляться    следующими способами:</a:t>
            </a:r>
            <a:b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1. Можно оформить непосредственно в ФГИС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  «Меркурий», используя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веб-интерфейс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, т.е. 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  вся информация о продукции вносится вручную</a:t>
            </a:r>
            <a:endParaRPr lang="ru-RU" altLang="ru-RU" sz="2400" dirty="0" smtClean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738" y="6237288"/>
            <a:ext cx="11525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04025" y="6416675"/>
            <a:ext cx="1584325" cy="325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813593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396A5-C559-492C-8D4D-3613C3CD3B0E}" type="slidenum">
              <a:rPr lang="ru-RU" alt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7652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pPr lvl="2" algn="ctr">
              <a:lnSpc>
                <a:spcPct val="80000"/>
              </a:lnSpc>
              <a:spcBef>
                <a:spcPct val="0"/>
              </a:spcBef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Оформление ВСД в ФГИС «Меркурий» может осуществляться    следующими способами:</a:t>
            </a:r>
            <a:b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2. ВСД может быть сформирован ФГИС «Меркурий» автоматически в результате взаимодействия с иной информационной системой через универсальный шлюз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Ветис.A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PI</a:t>
            </a:r>
            <a:endParaRPr lang="ru-RU" altLang="ru-RU" sz="2400" dirty="0" smtClean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738" y="6237288"/>
            <a:ext cx="11525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04025" y="6416675"/>
            <a:ext cx="1584325" cy="325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1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0648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Универсальный шлюз Ветис.</a:t>
            </a:r>
            <a:r>
              <a:rPr lang="en-US" altLang="ru-RU" sz="3200" b="1" smtClean="0"/>
              <a:t>API</a:t>
            </a:r>
            <a:endParaRPr lang="ru-RU" alt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871538" y="1268413"/>
            <a:ext cx="7408862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Вариант взаимодействия с системой «Меркурий» – интеграция с внешними информационными системами (информационные системы хозяйствующих субъектов или информационные системы, автоматизирующие деятельность ветеринарных служб).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Шлюз позволяет сторонним информационным системам передавать информацию, необходимую для формирования электронных ветеринарных сертификатов в Меркурий и получать информацию об оформленных электронных сертификатах из Меркурия.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Эти возможности обеспечивают оформление Меркурием проектов ветеринарных сертификатов в полуавтоматическом и формирование ветеринарных сертификатов в автоматическом режиме на основе данных, передаваемых складскими и иными информационными системами хозяйствующих субъектов, в которых содержится информация о перемещениях подконтрольных грузов. 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Для реализации этих возможностей информационные системы хозяйствующих субъектов должны передавать информацию в Меркурий и посылать запросы на получение информации из Меркурия по определенным правилам – по тем, по которым работает </a:t>
            </a:r>
            <a:r>
              <a:rPr lang="ru-RU" altLang="ru-RU" sz="1700" b="1" smtClean="0">
                <a:solidFill>
                  <a:schemeClr val="tx1"/>
                </a:solidFill>
                <a:latin typeface="Times New Roman" pitchFamily="18" charset="0"/>
              </a:rPr>
              <a:t>универсальный шлюз</a:t>
            </a: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. Для этого во внешних информационных системах нужно создать клиентские модули, которые будут «переводить» сообщения и запросы этих систем на язык, понятный Меркурию.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endParaRPr lang="ru-RU" altLang="ru-RU" sz="17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7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164138" y="6249988"/>
            <a:ext cx="3786187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6C6ABE0-DFCA-4EF6-8899-E27E0212FB29}" type="slidenum">
              <a:rPr lang="en-GB" altLang="ru-RU" smtClean="0">
                <a:solidFill>
                  <a:schemeClr val="tx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altLang="ru-RU" smtClean="0">
              <a:solidFill>
                <a:schemeClr val="tx2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019925" y="6381750"/>
            <a:ext cx="1296988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r>
              <a:rPr lang="ru-RU" altLang="ru-RU" sz="2400" smtClean="0"/>
              <a:t>Интеграция с ФГИС «Меркурий»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569325" cy="478472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ru-RU" altLang="ru-RU" b="1" dirty="0" smtClean="0">
                <a:latin typeface="Times New Roman" pitchFamily="18" charset="0"/>
              </a:rPr>
              <a:t>ООО «</a:t>
            </a:r>
            <a:r>
              <a:rPr lang="ru-RU" altLang="ru-RU" b="1" dirty="0" err="1" smtClean="0">
                <a:latin typeface="Times New Roman" pitchFamily="18" charset="0"/>
              </a:rPr>
              <a:t>Визард-Софт</a:t>
            </a:r>
            <a:r>
              <a:rPr lang="ru-RU" altLang="ru-RU" b="1" dirty="0" smtClean="0">
                <a:latin typeface="Times New Roman" pitchFamily="18" charset="0"/>
              </a:rPr>
              <a:t>», г. Тверь, </a:t>
            </a:r>
            <a:r>
              <a:rPr lang="ru-RU" altLang="ru-RU" b="1" dirty="0" err="1" smtClean="0">
                <a:latin typeface="Times New Roman" pitchFamily="18" charset="0"/>
              </a:rPr>
              <a:t>пр-т</a:t>
            </a:r>
            <a:r>
              <a:rPr lang="ru-RU" altLang="ru-RU" b="1" dirty="0" smtClean="0">
                <a:latin typeface="Times New Roman" pitchFamily="18" charset="0"/>
              </a:rPr>
              <a:t> Чайковского, д. 23, тел: +7(4822) 65-58-57, </a:t>
            </a:r>
            <a:r>
              <a:rPr lang="ru-RU" altLang="ru-RU" dirty="0" err="1" smtClean="0">
                <a:latin typeface="Times New Roman" pitchFamily="18" charset="0"/>
              </a:rPr>
              <a:t>Email</a:t>
            </a:r>
            <a:r>
              <a:rPr lang="ru-RU" altLang="ru-RU" dirty="0" smtClean="0">
                <a:latin typeface="Times New Roman" pitchFamily="18" charset="0"/>
              </a:rPr>
              <a:t>:</a:t>
            </a:r>
            <a:r>
              <a:rPr lang="en-US" altLang="ru-RU" dirty="0" smtClean="0">
                <a:latin typeface="Times New Roman" pitchFamily="18" charset="0"/>
              </a:rPr>
              <a:t>mercury</a:t>
            </a:r>
            <a:r>
              <a:rPr lang="ru-RU" altLang="ru-RU" dirty="0" smtClean="0">
                <a:latin typeface="Times New Roman" pitchFamily="18" charset="0"/>
              </a:rPr>
              <a:t>1</a:t>
            </a:r>
            <a:r>
              <a:rPr lang="en-US" altLang="ru-RU" dirty="0" smtClean="0">
                <a:latin typeface="Times New Roman" pitchFamily="18" charset="0"/>
              </a:rPr>
              <a:t>c</a:t>
            </a:r>
            <a:r>
              <a:rPr lang="ru-RU" altLang="ru-RU" dirty="0" smtClean="0">
                <a:latin typeface="Times New Roman" pitchFamily="18" charset="0"/>
              </a:rPr>
              <a:t>@</a:t>
            </a:r>
            <a:r>
              <a:rPr lang="en-US" altLang="ru-RU" dirty="0" err="1" smtClean="0">
                <a:latin typeface="Times New Roman" pitchFamily="18" charset="0"/>
              </a:rPr>
              <a:t>wizardc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  <a:r>
              <a:rPr lang="en-US" altLang="ru-RU" dirty="0" err="1" smtClean="0">
                <a:latin typeface="Times New Roman" pitchFamily="18" charset="0"/>
              </a:rPr>
              <a:t>ru</a:t>
            </a:r>
            <a:r>
              <a:rPr lang="ru-RU" altLang="ru-RU" dirty="0" smtClean="0">
                <a:latin typeface="Times New Roman" pitchFamily="18" charset="0"/>
              </a:rPr>
              <a:t> </a:t>
            </a:r>
          </a:p>
          <a:p>
            <a:pPr marL="457200" indent="-457200">
              <a:buFont typeface="Symbol" pitchFamily="18" charset="2"/>
              <a:buNone/>
            </a:pPr>
            <a:endParaRPr lang="ru-RU" altLang="ru-RU" sz="1000" dirty="0" smtClean="0">
              <a:latin typeface="Times New Roman" pitchFamily="18" charset="0"/>
            </a:endParaRPr>
          </a:p>
          <a:p>
            <a:pPr marL="457200" indent="-457200"/>
            <a:r>
              <a:rPr lang="ru-RU" altLang="ru-RU" b="1" dirty="0" smtClean="0">
                <a:latin typeface="Times New Roman" pitchFamily="18" charset="0"/>
              </a:rPr>
              <a:t>1С:Предприятие 8. «Управление ветеринарными сертификатами»</a:t>
            </a:r>
            <a:r>
              <a:rPr lang="ru-RU" altLang="ru-RU" dirty="0" smtClean="0">
                <a:latin typeface="Times New Roman" pitchFamily="18" charset="0"/>
              </a:rPr>
              <a:t>   партнер-разработчик компания "АСБК софт"   тел.: 8-800-234-01-15; адрес электронной почты:    </a:t>
            </a:r>
            <a:r>
              <a:rPr lang="ru-RU" altLang="ru-RU" dirty="0" err="1" smtClean="0">
                <a:latin typeface="Times New Roman" pitchFamily="18" charset="0"/>
                <a:hlinkClick r:id="rId2"/>
              </a:rPr>
              <a:t>vet-sert@asbc.ru</a:t>
            </a:r>
            <a:endParaRPr lang="ru-RU" altLang="ru-RU" dirty="0" smtClean="0">
              <a:latin typeface="Times New Roman" pitchFamily="18" charset="0"/>
            </a:endParaRPr>
          </a:p>
          <a:p>
            <a:pPr marL="457200" indent="-457200">
              <a:buFont typeface="Symbol" pitchFamily="18" charset="2"/>
              <a:buNone/>
            </a:pPr>
            <a:endParaRPr lang="ru-RU" altLang="ru-RU" sz="900" dirty="0" smtClean="0">
              <a:latin typeface="Times New Roman" pitchFamily="18" charset="0"/>
            </a:endParaRPr>
          </a:p>
          <a:p>
            <a:pPr marL="457200" indent="-457200"/>
            <a:r>
              <a:rPr lang="ru-RU" altLang="ru-RU" b="1" dirty="0" smtClean="0">
                <a:latin typeface="Times New Roman" pitchFamily="18" charset="0"/>
              </a:rPr>
              <a:t>Компания «Агама», </a:t>
            </a:r>
            <a:r>
              <a:rPr lang="ru-RU" altLang="ru-RU" dirty="0" smtClean="0">
                <a:latin typeface="Times New Roman" pitchFamily="18" charset="0"/>
              </a:rPr>
              <a:t>88002344277, </a:t>
            </a:r>
            <a:r>
              <a:rPr lang="ru-RU" altLang="ru-RU" dirty="0" err="1" smtClean="0">
                <a:latin typeface="Times New Roman" pitchFamily="18" charset="0"/>
              </a:rPr>
              <a:t>Email</a:t>
            </a:r>
            <a:r>
              <a:rPr lang="ru-RU" altLang="ru-RU" dirty="0" smtClean="0">
                <a:latin typeface="Times New Roman" pitchFamily="18" charset="0"/>
              </a:rPr>
              <a:t>:</a:t>
            </a:r>
            <a:r>
              <a:rPr lang="en-US" altLang="ru-RU" dirty="0" smtClean="0">
                <a:latin typeface="Times New Roman" pitchFamily="18" charset="0"/>
              </a:rPr>
              <a:t>mercury</a:t>
            </a:r>
            <a:r>
              <a:rPr lang="ru-RU" altLang="ru-RU" dirty="0" smtClean="0">
                <a:latin typeface="Times New Roman" pitchFamily="18" charset="0"/>
              </a:rPr>
              <a:t>@</a:t>
            </a:r>
            <a:r>
              <a:rPr lang="en-US" altLang="ru-RU" dirty="0" smtClean="0">
                <a:latin typeface="Times New Roman" pitchFamily="18" charset="0"/>
              </a:rPr>
              <a:t>agama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  <a:r>
              <a:rPr lang="en-US" altLang="ru-RU" dirty="0" smtClean="0">
                <a:latin typeface="Times New Roman" pitchFamily="18" charset="0"/>
              </a:rPr>
              <a:t>info</a:t>
            </a:r>
            <a:r>
              <a:rPr lang="ru-RU" altLang="ru-RU" dirty="0" smtClean="0"/>
              <a:t> </a:t>
            </a:r>
          </a:p>
          <a:p>
            <a:pPr marL="457200" indent="-457200">
              <a:buFont typeface="Symbol" pitchFamily="18" charset="2"/>
              <a:buNone/>
            </a:pPr>
            <a:endParaRPr lang="ru-RU" altLang="ru-RU" sz="1000" dirty="0" smtClean="0"/>
          </a:p>
          <a:p>
            <a:pPr marL="457200" indent="-457200"/>
            <a:r>
              <a:rPr lang="ru-RU" altLang="ru-RU" b="1" dirty="0" smtClean="0">
                <a:latin typeface="Times New Roman" pitchFamily="18" charset="0"/>
              </a:rPr>
              <a:t>ООО «Матрица», </a:t>
            </a:r>
            <a:r>
              <a:rPr lang="ru-RU" altLang="ru-RU" dirty="0" smtClean="0">
                <a:latin typeface="Times New Roman" pitchFamily="18" charset="0"/>
              </a:rPr>
              <a:t>г. Белгород, ул. Королева, д. 2а, офис 203, тел:(4722) 585-410, (4722) 52-87-11, 585-410, 52-87-11,        E-mail:</a:t>
            </a:r>
            <a:r>
              <a:rPr lang="ru-RU" altLang="ru-RU" dirty="0" smtClean="0">
                <a:latin typeface="Times New Roman" pitchFamily="18" charset="0"/>
                <a:hlinkClick r:id="rId3"/>
              </a:rPr>
              <a:t>info@matrix24.ru</a:t>
            </a:r>
            <a:r>
              <a:rPr lang="ru-RU" altLang="ru-RU" dirty="0" smtClean="0">
                <a:latin typeface="Times New Roman" pitchFamily="18" charset="0"/>
              </a:rPr>
              <a:t>       и  другие</a:t>
            </a:r>
          </a:p>
        </p:txBody>
      </p:sp>
      <p:sp>
        <p:nvSpPr>
          <p:cNvPr id="2" name="Овал 1"/>
          <p:cNvSpPr/>
          <p:nvPr/>
        </p:nvSpPr>
        <p:spPr>
          <a:xfrm>
            <a:off x="6948488" y="6453188"/>
            <a:ext cx="1368425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4AEC454-9E1E-4B3A-B5D5-CFD25F745728}" type="slidenum">
              <a:rPr lang="ru-RU" altLang="ru-RU" sz="1000">
                <a:solidFill>
                  <a:schemeClr val="tx2"/>
                </a:solidFill>
                <a:latin typeface="Candara" pitchFamily="34" charset="0"/>
              </a:rPr>
              <a:pPr algn="ctr"/>
              <a:t>28</a:t>
            </a:fld>
            <a:endParaRPr lang="ru-RU" alt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072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63" y="338138"/>
            <a:ext cx="8186737" cy="1304925"/>
          </a:xfrm>
        </p:spPr>
        <p:txBody>
          <a:bodyPr/>
          <a:lstStyle/>
          <a:p>
            <a:pPr algn="l"/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первых шагах в проектах интеграции с ФГИС Меркурий» </a:t>
            </a:r>
            <a:b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 Россельхознадзора, Новости </a:t>
            </a: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января 2017 г.</a:t>
            </a: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84313"/>
            <a:ext cx="7858125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175" y="6350"/>
            <a:ext cx="8072462" cy="1071546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ФГИС «Меркурий»</a:t>
            </a:r>
            <a:endParaRPr lang="ru-RU" dirty="0"/>
          </a:p>
        </p:txBody>
      </p:sp>
      <p:graphicFrame>
        <p:nvGraphicFramePr>
          <p:cNvPr id="56323" name="Object 8"/>
          <p:cNvGraphicFramePr>
            <a:graphicFrameLocks noChangeAspect="1"/>
          </p:cNvGraphicFramePr>
          <p:nvPr/>
        </p:nvGraphicFramePr>
        <p:xfrm>
          <a:off x="4429125" y="862013"/>
          <a:ext cx="4572000" cy="599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Acrobat Document" r:id="rId3" imgW="6693480" imgH="9461160" progId="">
                  <p:embed/>
                </p:oleObj>
              </mc:Choice>
              <mc:Fallback>
                <p:oleObj name="Acrobat Document" r:id="rId3" imgW="6693480" imgH="94611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862013"/>
                        <a:ext cx="4572000" cy="599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214313" y="900113"/>
          <a:ext cx="4214812" cy="595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Acrobat Document" r:id="rId5" imgW="6693480" imgH="9461160" progId="">
                  <p:embed/>
                </p:oleObj>
              </mc:Choice>
              <mc:Fallback>
                <p:oleObj name="Acrobat Document" r:id="rId5" imgW="6693480" imgH="9461160" progId="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00113"/>
                        <a:ext cx="4214812" cy="595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82786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323850" y="1428750"/>
            <a:ext cx="8640763" cy="4808538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latin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</a:rPr>
              <a:t>* С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</a:rPr>
              <a:t>01.01.2018 оформление ветеринарных сопроводительных документов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</a:rPr>
              <a:t>будет производиться только в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</a:rPr>
              <a:t>электронной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</a:rPr>
              <a:t>форме.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altLang="ru-RU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  С 01.01.2018 будет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перечень продукции, на которую необходимо оформлять ВСД (готовая молочная продукция, готовые или консервированные продукты из мяса, мясных субпродуктов, рыбы, макаронные изделия с мясной или рыбной начинкой, супы и бульоны готовые и пр.).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1000" b="1" dirty="0" smtClean="0">
              <a:latin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</a:rPr>
              <a:t>Д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01.01.2018 оформление ветеринарных сопроводительных документов на подконтрольные товары, на которые до дня вступления в силу настоящего Федерального закона ветеринарные сопроводительные документы не оформлялись, не производится или производится в электронной форме по желанию собственника этих подконтрольных товаров.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>До 01.01.2018 оформление ветеринарных сопроводительных документов может производиться как на бумажном носителе, так и в электронном виде 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200" b="1" dirty="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Федеральный закон Российской Федерации от 13.07.2015 № 243-ФЗ            «О внесении изменений в Закон РФ «О ветеринарии»  и отдельные законодательные акты Российской Федерации»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2950" y="6453188"/>
            <a:ext cx="1223963" cy="288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338328"/>
            <a:ext cx="8229600" cy="15785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печати ВСД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(сжатое с расширенной информацией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сжатое)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сжатое)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04025" y="6381750"/>
            <a:ext cx="1584325" cy="43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4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9540" r="12025" b="60306"/>
          <a:stretch>
            <a:fillRect/>
          </a:stretch>
        </p:blipFill>
        <p:spPr>
          <a:xfrm>
            <a:off x="468313" y="1989138"/>
            <a:ext cx="8399462" cy="2160587"/>
          </a:xfrm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9320" r="9193" b="50172"/>
          <a:stretch>
            <a:fillRect/>
          </a:stretch>
        </p:blipFill>
        <p:spPr bwMode="auto">
          <a:xfrm>
            <a:off x="468313" y="4149725"/>
            <a:ext cx="8351837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028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endParaRPr lang="en-GB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19" y="620688"/>
            <a:ext cx="4632030" cy="72008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подлинности электронных ВСД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700" dirty="0" smtClean="0">
              <a:solidFill>
                <a:schemeClr val="bg1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05056" y="1268760"/>
            <a:ext cx="4463926" cy="3816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электронному ВСД присваивается уникальный идентификатор (код), позволяющий однозначно идентифицировать партию груза, на которую оформлен  ВСД</a:t>
            </a:r>
          </a:p>
          <a:p>
            <a:pPr algn="just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A71F-2F68-6486-4FC3-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CE9-C9C7-D6D8-AC3A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упрощения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ВСД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наносится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бар-код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позволяющий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подлинность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ручного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ввода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способное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считывать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бар-кода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28677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254" y="5459501"/>
            <a:ext cx="2952328" cy="12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 cstate="print"/>
          <a:srcRect l="15314" t="12794" r="13962" b="4674"/>
          <a:stretch>
            <a:fillRect/>
          </a:stretch>
        </p:blipFill>
        <p:spPr bwMode="auto">
          <a:xfrm>
            <a:off x="4859390" y="486281"/>
            <a:ext cx="3941709" cy="559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948264" y="6165304"/>
            <a:ext cx="1512168" cy="6926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237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19206" cy="187220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заинтересованное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проверить подлинность и статус ВСД,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подсистему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подлинности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ВСД с публичным доступом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http://mercury.vetrf.ru/pub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доступ к указанным данным осуществляется по уникальному идентификационному номеру ветеринарного документа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://mercu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ry.vetrf.ru/pub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76256" y="6429375"/>
            <a:ext cx="1512168" cy="3119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069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632848" cy="411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0144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Гашение ВСД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827088" y="1052513"/>
            <a:ext cx="7661275" cy="547211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   *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гашение ВСД должно осуществляться в течение 1 рабочего 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дня  после  доставки  и  приемки  подконтрольного товара  в 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месте назначения пользователем с правом доступа «гашение сертификатов»</a:t>
            </a:r>
          </a:p>
          <a:p>
            <a:pPr>
              <a:buNone/>
              <a:defRPr/>
            </a:pPr>
            <a:r>
              <a:rPr lang="ru-RU" sz="2000" dirty="0" smtClean="0"/>
              <a:t>      </a:t>
            </a:r>
          </a:p>
          <a:p>
            <a:pPr>
              <a:buNone/>
              <a:defRPr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общественного питания, школы, детские сады, больницы, интернаты, магазины – гашение ВСД самостоятельно (получить доступ с правом гашения сертификатов)</a:t>
            </a:r>
          </a:p>
          <a:p>
            <a:pPr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092950" y="6381750"/>
            <a:ext cx="1223963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адрес: </a:t>
            </a:r>
            <a:r>
              <a:rPr lang="en-US" sz="2400" dirty="0"/>
              <a:t>https://mercury.vetrf.ru/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help.vetrf.ru/wiki/</a:t>
            </a:r>
            <a:r>
              <a:rPr lang="ru-RU" sz="2400" smtClean="0"/>
              <a:t>Автоматизированная_система_Меркурий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6529" r="1884" b="4342"/>
          <a:stretch/>
        </p:blipFill>
        <p:spPr bwMode="auto">
          <a:xfrm>
            <a:off x="251520" y="1584000"/>
            <a:ext cx="8388000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876256" y="6453336"/>
            <a:ext cx="1512168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6924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179388" y="908050"/>
            <a:ext cx="8785225" cy="5761038"/>
            <a:chOff x="113" y="572"/>
            <a:chExt cx="5534" cy="3629"/>
          </a:xfrm>
        </p:grpSpPr>
        <p:sp>
          <p:nvSpPr>
            <p:cNvPr id="58372" name="Rectangle 4"/>
            <p:cNvSpPr>
              <a:spLocks/>
            </p:cNvSpPr>
            <p:nvPr/>
          </p:nvSpPr>
          <p:spPr bwMode="auto">
            <a:xfrm>
              <a:off x="113" y="572"/>
              <a:ext cx="553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1pPr>
              <a:lvl2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2pPr>
              <a:lvl3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3pPr>
              <a:lvl4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4pPr>
              <a:lvl5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9pPr>
            </a:lstStyle>
            <a:p>
              <a:r>
                <a:rPr lang="ru-RU" alt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План мероприятий </a:t>
              </a:r>
              <a:br>
                <a:rPr lang="ru-RU" alt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 переходу предприятий молочной и мясной отраслей Кировской области на электронную ветеринарную сертификацию в 2017 году</a:t>
              </a:r>
              <a:endPara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98"/>
              <a:ext cx="4491" cy="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179389" y="908050"/>
            <a:ext cx="8785225" cy="5761038"/>
            <a:chOff x="113" y="572"/>
            <a:chExt cx="5534" cy="3629"/>
          </a:xfrm>
        </p:grpSpPr>
        <p:sp>
          <p:nvSpPr>
            <p:cNvPr id="58377" name="Rectangle 9"/>
            <p:cNvSpPr>
              <a:spLocks/>
            </p:cNvSpPr>
            <p:nvPr/>
          </p:nvSpPr>
          <p:spPr bwMode="auto">
            <a:xfrm>
              <a:off x="113" y="572"/>
              <a:ext cx="553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1pPr>
              <a:lvl2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2pPr>
              <a:lvl3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3pPr>
              <a:lvl4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4pPr>
              <a:lvl5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9pPr>
            </a:lstStyle>
            <a:p>
              <a:r>
                <a:rPr lang="ru-RU" alt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План мероприятий </a:t>
              </a:r>
              <a:br>
                <a:rPr lang="ru-RU" alt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 переходу предприятий молочной и мясной отраслей Кировской области на электронную ветеринарную сертификацию в 2017 году</a:t>
              </a:r>
              <a:endPara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37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98"/>
              <a:ext cx="4491" cy="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179388" y="908050"/>
            <a:ext cx="8785225" cy="5761038"/>
            <a:chOff x="113" y="572"/>
            <a:chExt cx="5534" cy="3629"/>
          </a:xfrm>
        </p:grpSpPr>
        <p:sp>
          <p:nvSpPr>
            <p:cNvPr id="58380" name="Rectangle 12"/>
            <p:cNvSpPr>
              <a:spLocks/>
            </p:cNvSpPr>
            <p:nvPr/>
          </p:nvSpPr>
          <p:spPr bwMode="auto">
            <a:xfrm>
              <a:off x="113" y="572"/>
              <a:ext cx="553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1pPr>
              <a:lvl2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2pPr>
              <a:lvl3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3pPr>
              <a:lvl4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4pPr>
              <a:lvl5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9pPr>
            </a:lstStyle>
            <a:p>
              <a:endPara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38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98"/>
              <a:ext cx="4491" cy="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179388" y="908050"/>
            <a:ext cx="8785225" cy="5761038"/>
            <a:chOff x="113" y="572"/>
            <a:chExt cx="5534" cy="3629"/>
          </a:xfrm>
        </p:grpSpPr>
        <p:sp>
          <p:nvSpPr>
            <p:cNvPr id="58383" name="Rectangle 15"/>
            <p:cNvSpPr>
              <a:spLocks/>
            </p:cNvSpPr>
            <p:nvPr/>
          </p:nvSpPr>
          <p:spPr bwMode="auto">
            <a:xfrm>
              <a:off x="113" y="572"/>
              <a:ext cx="553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1pPr>
              <a:lvl2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2pPr>
              <a:lvl3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3pPr>
              <a:lvl4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4pPr>
              <a:lvl5pPr algn="ctr" eaLnBrk="0" hangingPunct="0">
                <a:defRPr sz="4400">
                  <a:solidFill>
                    <a:srgbClr val="FFFFFF"/>
                  </a:solidFill>
                  <a:latin typeface="Candara" pitchFamily="34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Candara" pitchFamily="34" charset="0"/>
                </a:defRPr>
              </a:lvl9pPr>
            </a:lstStyle>
            <a:p>
              <a:endPara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38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98"/>
              <a:ext cx="4491" cy="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2022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ЭВС от производителя (хозяйство) до перерабатывающего предприятия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8496300" cy="492918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</a:rPr>
              <a:t>Сельхозтоваропрозводитель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algn="ctr">
              <a:lnSpc>
                <a:spcPct val="90000"/>
              </a:lnSpc>
              <a:buFont typeface="Symbol" pitchFamily="18" charset="2"/>
              <a:buNone/>
            </a:pPr>
            <a:endParaRPr lang="ru-RU" altLang="ru-RU" sz="1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latin typeface="Times New Roman" pitchFamily="18" charset="0"/>
              </a:rPr>
              <a:t>-  Анализирует необходимое количество рабочих мест и сотрудников для оформления ВСД в ФГИС «Меркурий»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</a:rPr>
              <a:t>Определяет работника (работников) хозяйства, кому будет дано право оформлять ВСД в ФГИС «Меркурий»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latin typeface="Times New Roman" pitchFamily="18" charset="0"/>
              </a:rPr>
              <a:t>-  Получает  доступ в ФГИС «Меркурий»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</a:rPr>
              <a:t>Организует рабочее место для оформления ВСД с установкой компьютера и интернета </a:t>
            </a:r>
          </a:p>
          <a:p>
            <a:pPr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</a:rPr>
              <a:t>Обучает специалистов хозяйства работе в ФГИС «Меркурий»</a:t>
            </a:r>
          </a:p>
          <a:p>
            <a:pPr>
              <a:buFontTx/>
              <a:buChar char="-"/>
            </a:pPr>
            <a:endParaRPr lang="ru-RU" altLang="ru-RU" sz="20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Получение доступа к учебной версии ФГИС «Меркурий» для освоения способов оформления ветеринарных сертификатов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fsvps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altLang="ru-RU" sz="20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</a:rPr>
              <a:t>		Переход на оформление ВСД в ФГИС «Меркурий» специалистом (специалистами) хозяйства на предприятия по переработке запланирован</a:t>
            </a: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</a:rPr>
              <a:t>     на 3 – 4 квартал 2017 года</a:t>
            </a: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2000" dirty="0" smtClean="0">
              <a:latin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75463" y="6453188"/>
            <a:ext cx="144145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</a:rPr>
              <a:t>ЭВС: переработка и перемещение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Необходимо: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827088" y="1052513"/>
            <a:ext cx="7661275" cy="54721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 *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Выбрать способ взаимодействия с ФГИС «Меркурий»: веб-интерфейс или интеграционный шлюз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Ветис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.API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Крупные  и средние производители – интеграция учетной системы с ФГИС «Меркурий» через универсальный шлюз для автоматического оформления производственных и транспортных ВСД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alt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Мелкие предприятия – оформление  вручную заявок / ВСД   непосредственно в интерфейсе системы «Меркурий»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Проанализировать необходимое количество рабочих мест для оформления ВСД и количество сотрудников, кому будет дан доступ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Определить, кому будет дана роль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Администратор.ХС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alt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Для освоения способов оформления ветеринарных сертификатов   получить доступ к учебной версии ФГИС «Меркурий»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технической поддержки: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fsvps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(или) шлюзу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Ветис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api@vetrf.ru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Овал 1"/>
          <p:cNvSpPr/>
          <p:nvPr/>
        </p:nvSpPr>
        <p:spPr>
          <a:xfrm>
            <a:off x="7092950" y="6381750"/>
            <a:ext cx="1223963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ЭВС: магазины, общественное питание,                     учреждения образования, здравоохранения,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соцразвития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8496300" cy="492918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buNone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Symbol" pitchFamily="18" charset="2"/>
              <a:buNone/>
            </a:pPr>
            <a:endParaRPr lang="ru-RU" altLang="ru-RU" sz="1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600" dirty="0" smtClean="0">
                <a:latin typeface="Times New Roman" pitchFamily="18" charset="0"/>
              </a:rPr>
              <a:t>Анализируют необходимое количество рабочих мест и сотрудников для получения доступа в ФГИС «Меркурий» с ролью «Гашение» и «Оформление возвратных сертификатов»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26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600" dirty="0" smtClean="0">
                <a:latin typeface="Times New Roman" pitchFamily="18" charset="0"/>
              </a:rPr>
              <a:t>Определяют работника (работников) кому будет дана роль «Администратор Хозяйствующий субъект»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26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600" dirty="0" smtClean="0">
                <a:latin typeface="Times New Roman" pitchFamily="18" charset="0"/>
              </a:rPr>
              <a:t>Регистрируются и получают  доступ в ФГИС «Меркурий»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26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600" dirty="0" smtClean="0">
                <a:latin typeface="Times New Roman" pitchFamily="18" charset="0"/>
              </a:rPr>
              <a:t>Организуют рабочее место для оформления ВСД с установкой компьютера и интернета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2600" dirty="0" smtClean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2600" dirty="0" smtClean="0">
                <a:latin typeface="Times New Roman" pitchFamily="18" charset="0"/>
              </a:rPr>
              <a:t>Обучают специалистов хозяйства работе в ФГИС «Меркурий»</a:t>
            </a:r>
          </a:p>
          <a:p>
            <a:pPr>
              <a:buFontTx/>
              <a:buChar char="-"/>
            </a:pPr>
            <a:endParaRPr lang="ru-RU" altLang="ru-RU" sz="2600" dirty="0" smtClean="0"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ru-RU" altLang="ru-RU" sz="20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</a:rPr>
              <a:t>		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2000" dirty="0" smtClean="0">
              <a:latin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75463" y="6453188"/>
            <a:ext cx="144145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адрес: </a:t>
            </a:r>
            <a:r>
              <a:rPr lang="en-US" sz="2400" dirty="0"/>
              <a:t>https://mercury.vetrf.ru/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help.vetrf.ru/wiki/</a:t>
            </a:r>
            <a:r>
              <a:rPr lang="ru-RU" sz="2400" smtClean="0"/>
              <a:t>Автоматизированная_система_Меркурий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6529" r="1884" b="4342"/>
          <a:stretch/>
        </p:blipFill>
        <p:spPr bwMode="auto">
          <a:xfrm>
            <a:off x="251520" y="1584000"/>
            <a:ext cx="8388000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876256" y="6453336"/>
            <a:ext cx="1512168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6924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866725"/>
          </a:xfrm>
        </p:spPr>
        <p:txBody>
          <a:bodyPr/>
          <a:lstStyle/>
          <a:p>
            <a:pPr algn="just" eaLnBrk="1" hangingPunct="1"/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18.12.2015 № 648      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подконтрольных товаров, подлежащих сопровождению ветеринарными сопроводительными документами»  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866" name="Picture 2" descr="https://minjust.consultant.ru/files/18306/preview/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104456" cy="4368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6109" y="2967335"/>
            <a:ext cx="6971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32240" y="6093296"/>
            <a:ext cx="172819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7424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866725"/>
          </a:xfrm>
        </p:spPr>
        <p:txBody>
          <a:bodyPr/>
          <a:lstStyle/>
          <a:p>
            <a:pPr algn="just" eaLnBrk="1" hangingPunct="1"/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18.12.2015 № 648      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подконтрольных товаров, подлежащих сопровождению ветеринарными сопроводительными документами»  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866" name="Picture 2" descr="https://minjust.consultant.ru/files/18306/preview/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104456" cy="4368974"/>
          </a:xfrm>
          <a:prstGeom prst="rect">
            <a:avLst/>
          </a:prstGeom>
          <a:noFill/>
        </p:spPr>
      </p:pic>
      <p:pic>
        <p:nvPicPr>
          <p:cNvPr id="5" name="Picture 4" descr="C:\Users\Zapfkiel\Downloads\18306_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35" y="1988840"/>
            <a:ext cx="862132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866725"/>
          </a:xfrm>
        </p:spPr>
        <p:txBody>
          <a:bodyPr/>
          <a:lstStyle/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7938" name="Picture 2" descr="C:\Users\Zapfkiel\Downloads\18306_00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845" y="2674938"/>
            <a:ext cx="4880248" cy="3451225"/>
          </a:xfrm>
          <a:prstGeom prst="rect">
            <a:avLst/>
          </a:prstGeom>
          <a:noFill/>
        </p:spPr>
      </p:pic>
      <p:pic>
        <p:nvPicPr>
          <p:cNvPr id="167939" name="Picture 3" descr="C:\Users\Zapfkiel\Downloads\18306_0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35" y="260648"/>
            <a:ext cx="8621329" cy="6216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866725"/>
          </a:xfrm>
        </p:spPr>
        <p:txBody>
          <a:bodyPr/>
          <a:lstStyle/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8962" name="Picture 2" descr="C:\Users\Zapfkiel\Downloads\18306_0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35" y="260648"/>
            <a:ext cx="8621329" cy="6216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9986" name="Picture 2" descr="C:\Users\Zapfkiel\Downloads\18306_0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35" y="260648"/>
            <a:ext cx="8621329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2803525"/>
          </a:xfrm>
        </p:spPr>
        <p:txBody>
          <a:bodyPr/>
          <a:lstStyle/>
          <a:p>
            <a:pPr algn="just" eaLnBrk="1" hangingPunct="1"/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27.12.2016 № 589      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Ветеринарных правил организации работы по оформлению ветеринарных сопроводительных документов, Порядка оформления ветеринарных сопроводительных документов в электронной форме и Порядка оформления ветеринарных сопроводительных документов на бумажных носителях»  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81" t="13780" r="14388" b="3937"/>
          <a:stretch>
            <a:fillRect/>
          </a:stretch>
        </p:blipFill>
        <p:spPr>
          <a:xfrm>
            <a:off x="1708150" y="3130550"/>
            <a:ext cx="5384800" cy="344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6152</TotalTime>
  <Words>2013</Words>
  <Application>Microsoft Office PowerPoint</Application>
  <PresentationFormat>Экран (4:3)</PresentationFormat>
  <Paragraphs>270</Paragraphs>
  <Slides>40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Волна</vt:lpstr>
      <vt:lpstr>Acrobat Document</vt:lpstr>
      <vt:lpstr>   Электронная ветеринарная сертификация. ФГИС «Меркурий»         Киров-2017 год</vt:lpstr>
      <vt:lpstr>Правовой статус</vt:lpstr>
      <vt:lpstr>Федеральный закон Российской Федерации от 13.07.2015 № 243-ФЗ            «О внесении изменений в Закон РФ «О ветеринарии»  и отдельные законодательные акты Российской Федерации» </vt:lpstr>
      <vt:lpstr>       Приказ Минсельхоза России от 18.12.2015 № 648       «Об утверждении Перечня подконтрольных товаров, подлежащих сопровождению ветеринарными сопроводительными документами»  </vt:lpstr>
      <vt:lpstr>       Приказ Минсельхоза России от 18.12.2015 № 648       «Об утверждении Перечня подконтрольных товаров, подлежащих сопровождению ветеринарными сопроводительными документами»  </vt:lpstr>
      <vt:lpstr>Презентация PowerPoint</vt:lpstr>
      <vt:lpstr>Презентация PowerPoint</vt:lpstr>
      <vt:lpstr>Презентация PowerPoint</vt:lpstr>
      <vt:lpstr>       Приказ Минсельхоза России от 27.12.2016 № 589       «Об утверждении Ветеринарных правил организации работы по оформлению ветеринарных сопроводительных документов, Порядка оформления ветеринарных сопроводительных документов в электронной форме и Порядка оформления ветеринарных сопроводительных документов на бумажных носителях»  </vt:lpstr>
      <vt:lpstr>Оформление ветеринарных сопроводительных документов (ВСД) осуществляется при: </vt:lpstr>
      <vt:lpstr> Оформление ВСД могут осуществлять:   Уполномоченные лица органов и учреждений, входящих в систему Государственной ветеринарной службы - на подконтрольные товары, включенные в Перечень, утвержденный приказом Минсельхоза России № 648 от 18.12.2015  </vt:lpstr>
      <vt:lpstr>Аттестованные ветеринарные специалисты, не являющиеся уполномоченными лицами органов и учреждений, входящих в систему Государственной ветеринарной службы - на подконтрольные товары, включенные в Перечень, утвержденный приказом Минсельхоза России                   № 647 от 18.12.2015 </vt:lpstr>
      <vt:lpstr>Уполномоченные лица организаций и индивидуальные предприниматели, являющиеся производителями подконтрольных товаров и (или) участниками оборота подконтрольных товаров - на товары, включенные в Перечень, утвержденный приказом Минсельхоза России № 646 от 18.12.2015</vt:lpstr>
      <vt:lpstr>Постановление Правительства РФ от 09.11.2016 № 1145 «Об утверждении Правил аттестации специалистов                в области ветеринарии»</vt:lpstr>
      <vt:lpstr>Оформление ветеринарных сопроводительных документов   в электронной форме осуществляется с использованием Федеральной государственной информационной системы в области ветеринарии –  ВетИС</vt:lpstr>
      <vt:lpstr>Презентация PowerPoint</vt:lpstr>
      <vt:lpstr> Для оформления ВСД в электронном виде                       Россельхознадзором разработана ФГИС «Меркурий» https://mercury.vetrf.ru</vt:lpstr>
      <vt:lpstr>ФГИС   «Меркурий»    обеспечивает    внедрение  национальной   системы    прослеживаемости    продукции  животного    происхождения     «от  поля   до  тарелки» и предоставляет возможность поиска в обороте и отзыва из оборота небезопасной           (не соответствующей установленным требованиям)  продукции  </vt:lpstr>
      <vt:lpstr>Особенности реализации</vt:lpstr>
      <vt:lpstr> Для получения доступа в ФГИС «Меркурий» необходимо пройти процедуру регистрации</vt:lpstr>
      <vt:lpstr> Получение доступа в ФГИС «Меркурий» </vt:lpstr>
      <vt:lpstr>Права доступа в ФГИС «Меркурий» (по приказу № 589)</vt:lpstr>
      <vt:lpstr>После регистрации индивидуальному предпринимателю или работнику организации предоставляется логин и пароль для входа в ФГИС </vt:lpstr>
      <vt:lpstr> Оформление ВСД в ФГИС «Меркурий» может осуществляться    следующими способами:    1. Можно оформить непосредственно в ФГИС    «Меркурий», используя веб-интерфейс, т.е.     вся информация о продукции вносится вручную</vt:lpstr>
      <vt:lpstr>Оформление ВСД в ФГИС «Меркурий» может осуществляться    следующими способами:   2. ВСД может быть сформирован ФГИС «Меркурий» автоматически в результате взаимодействия с иной информационной системой через универсальный шлюз Ветис.API</vt:lpstr>
      <vt:lpstr>Универсальный шлюз Ветис.API</vt:lpstr>
      <vt:lpstr>Интеграция с ФГИС «Меркурий»</vt:lpstr>
      <vt:lpstr>«О первых шагах в проектах интеграции с ФГИС Меркурий»           Официальный сайт Россельхознадзора, Новости 31 января 2017 г. </vt:lpstr>
      <vt:lpstr>ФГИС «Меркурий»</vt:lpstr>
      <vt:lpstr>Формы печати ВСД (сжатое с расширенной информацией  и сжатое) сжатое)</vt:lpstr>
      <vt:lpstr> Проверка подлинности электронных ВСД  </vt:lpstr>
      <vt:lpstr>  В любой момент заинтересованное лицо может проверить подлинность и статус ВСД, используя подсистему проверки подлинности электронных ВСД с публичным доступом (http://mercury.vetrf.ru/pub)                                При этом доступ к указанным данным осуществляется по уникальному идентификационному номеру ветеринарного документа  tp://mercury.vetrf.ru/pub): </vt:lpstr>
      <vt:lpstr>Гашение ВСД</vt:lpstr>
      <vt:lpstr> Справочная информация  адрес: https://mercury.vetrf.ru/ help.vetrf.ru/wiki/Автоматизированная_система_Меркурий   </vt:lpstr>
      <vt:lpstr>Презентация PowerPoint</vt:lpstr>
      <vt:lpstr>ЭВС от производителя (хозяйство) до перерабатывающего предприятия</vt:lpstr>
      <vt:lpstr>ЭВС: переработка и перемещение Необходимо:</vt:lpstr>
      <vt:lpstr>ЭВС: магазины, общественное питание,                     учреждения образования, здравоохранения, соцразвития </vt:lpstr>
      <vt:lpstr> Справочная информация  адрес: https://mercury.vetrf.ru/ help.vetrf.ru/wiki/Автоматизированная_система_Меркурий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user</cp:lastModifiedBy>
  <cp:revision>474</cp:revision>
  <cp:lastPrinted>2017-06-27T11:21:06Z</cp:lastPrinted>
  <dcterms:created xsi:type="dcterms:W3CDTF">2013-06-21T06:41:49Z</dcterms:created>
  <dcterms:modified xsi:type="dcterms:W3CDTF">2017-09-20T13:46:06Z</dcterms:modified>
</cp:coreProperties>
</file>